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58" r:id="rId2"/>
    <p:sldId id="306" r:id="rId3"/>
    <p:sldId id="307" r:id="rId4"/>
    <p:sldId id="30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5" r:id="rId49"/>
    <p:sldId id="312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0A43C-FF8C-4B2B-8E65-666A6E20D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A9C72-D6DE-4572-A670-312438C88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03B54-C879-42A8-AFC4-6D43BCD4E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27980-4618-432B-95B1-DF9E00B03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RVG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7E8CB-4E3A-419C-AB93-679AB573A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19200"/>
            <a:ext cx="7772400" cy="1828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8000" dirty="0" smtClean="0">
                <a:solidFill>
                  <a:schemeClr val="tx2"/>
                </a:solidFill>
              </a:rPr>
              <a:t>FORENSIC </a:t>
            </a:r>
            <a:br>
              <a:rPr lang="en-US" sz="8000" dirty="0" smtClean="0">
                <a:solidFill>
                  <a:schemeClr val="tx2"/>
                </a:solidFill>
              </a:rPr>
            </a:br>
            <a:r>
              <a:rPr lang="en-US" sz="8000" dirty="0" smtClean="0">
                <a:solidFill>
                  <a:schemeClr val="tx2"/>
                </a:solidFill>
              </a:rPr>
              <a:t>ODONTOLOGY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410200"/>
            <a:ext cx="7772400" cy="9144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GUIDED BY:-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 SIDDHARTH PUNDIR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 SUDHANSHU DIXIT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8842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IN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14999">
                      <a:srgbClr val="C4D6EB"/>
                    </a:gs>
                    <a:gs pos="30000">
                      <a:srgbClr val="85C2FF"/>
                    </a:gs>
                    <a:gs pos="50000">
                      <a:srgbClr val="5E9EFF"/>
                    </a:gs>
                    <a:gs pos="70000">
                      <a:srgbClr val="85C2FF"/>
                    </a:gs>
                    <a:gs pos="85001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  <a:effectLst>
                  <a:outerShdw dist="181836" dir="14713492" algn="ctr" rotWithShape="0">
                    <a:srgbClr val="000000">
                      <a:alpha val="50000"/>
                    </a:srgbClr>
                  </a:outerShdw>
                </a:effectLst>
                <a:latin typeface="Comic Sans MS"/>
              </a:rPr>
              <a:t>         </a:t>
            </a:r>
            <a:r>
              <a:rPr lang="en-IN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/>
              </a:rPr>
              <a:t>DENTAL IDENTIFICATION</a:t>
            </a:r>
            <a:r>
              <a:rPr lang="en-IN" sz="3200" b="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/>
                <a:latin typeface="Arial Black" pitchFamily="34" charset="0"/>
              </a:rPr>
              <a:t/>
            </a:r>
            <a:br>
              <a:rPr lang="en-IN" sz="3200" b="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/>
                <a:latin typeface="Arial Black" pitchFamily="34" charset="0"/>
              </a:rPr>
            </a:br>
            <a:endParaRPr lang="en-IN" sz="3200" b="0" dirty="0">
              <a:solidFill>
                <a:schemeClr val="tx2"/>
              </a:solidFill>
              <a:effectLst/>
              <a:latin typeface="Arial Black" pitchFamily="34" charset="0"/>
            </a:endParaRPr>
          </a:p>
        </p:txBody>
      </p:sp>
      <p:sp>
        <p:nvSpPr>
          <p:cNvPr id="49155" name="Text Placeholder 7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>
            <a:normAutofit fontScale="85000" lnSpcReduction="20000"/>
          </a:bodyPr>
          <a:lstStyle/>
          <a:p>
            <a:pPr algn="ctr">
              <a:defRPr/>
            </a:pPr>
            <a:r>
              <a:rPr lang="en-US" smtClean="0"/>
              <a:t>COMPARATIVE IDENTIFICATION </a:t>
            </a:r>
            <a:endParaRPr lang="en-IN" smtClean="0"/>
          </a:p>
        </p:txBody>
      </p:sp>
      <p:sp>
        <p:nvSpPr>
          <p:cNvPr id="49157" name="Text Placeholder 9"/>
          <p:cNvSpPr>
            <a:spLocks noGrp="1"/>
          </p:cNvSpPr>
          <p:nvPr>
            <p:ph type="body" sz="half" idx="3"/>
          </p:nvPr>
        </p:nvSpPr>
        <p:spPr>
          <a:xfrm>
            <a:off x="4645025" y="1295400"/>
            <a:ext cx="4041775" cy="639763"/>
          </a:xfrm>
        </p:spPr>
        <p:txBody>
          <a:bodyPr>
            <a:normAutofit fontScale="85000" lnSpcReduction="20000"/>
          </a:bodyPr>
          <a:lstStyle/>
          <a:p>
            <a:pPr algn="ctr">
              <a:defRPr/>
            </a:pPr>
            <a:r>
              <a:rPr lang="en-US" smtClean="0"/>
              <a:t>RECONSTRUCTIVE / DENTAL PROFILING</a:t>
            </a:r>
            <a:endParaRPr lang="en-IN" smtClean="0"/>
          </a:p>
        </p:txBody>
      </p:sp>
      <p:sp>
        <p:nvSpPr>
          <p:cNvPr id="49156" name="Content Placeholder 8"/>
          <p:cNvSpPr>
            <a:spLocks noGrp="1"/>
          </p:cNvSpPr>
          <p:nvPr>
            <p:ph sz="quarter" idx="2"/>
          </p:nvPr>
        </p:nvSpPr>
        <p:spPr>
          <a:xfrm>
            <a:off x="607224" y="1828800"/>
            <a:ext cx="3931920" cy="310896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Attempts identification by comparing the dead individual’s teeth with presumed dental records of the individual.</a:t>
            </a:r>
            <a:endParaRPr lang="en-IN" dirty="0" smtClean="0"/>
          </a:p>
        </p:txBody>
      </p:sp>
      <p:sp>
        <p:nvSpPr>
          <p:cNvPr id="49158" name="Content Placeholder 10"/>
          <p:cNvSpPr>
            <a:spLocks noGrp="1"/>
          </p:cNvSpPr>
          <p:nvPr>
            <p:ph sz="quarter" idx="4"/>
          </p:nvPr>
        </p:nvSpPr>
        <p:spPr>
          <a:xfrm>
            <a:off x="4652169" y="1981200"/>
            <a:ext cx="3931920" cy="295656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Attempts to elicit :-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Race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Gender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Age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&amp;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Occupation of dead individual.</a:t>
            </a:r>
            <a:endParaRPr lang="en-IN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83880" cy="11582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Comparative dental identification</a:t>
            </a:r>
            <a:endParaRPr lang="en-IN" sz="3200" dirty="0">
              <a:solidFill>
                <a:schemeClr val="tx2"/>
              </a:solidFill>
            </a:endParaRPr>
          </a:p>
        </p:txBody>
      </p:sp>
      <p:sp>
        <p:nvSpPr>
          <p:cNvPr id="50179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183880" cy="4187952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For postmortem identification</a:t>
            </a:r>
          </a:p>
          <a:p>
            <a:pPr>
              <a:buFont typeface="Wingdings" pitchFamily="2" charset="2"/>
              <a:buNone/>
              <a:defRPr/>
            </a:pPr>
            <a:endParaRPr lang="en-US" b="1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/>
              <a:t>4 steps :</a:t>
            </a:r>
          </a:p>
          <a:p>
            <a:pPr>
              <a:defRPr/>
            </a:pPr>
            <a:r>
              <a:rPr lang="en-US" b="1" dirty="0" smtClean="0"/>
              <a:t>Oral autopsy</a:t>
            </a:r>
          </a:p>
          <a:p>
            <a:pPr>
              <a:defRPr/>
            </a:pPr>
            <a:r>
              <a:rPr lang="en-US" b="1" dirty="0" smtClean="0"/>
              <a:t>Obtaining dental records </a:t>
            </a:r>
          </a:p>
          <a:p>
            <a:pPr>
              <a:defRPr/>
            </a:pPr>
            <a:r>
              <a:rPr lang="en-US" b="1" dirty="0" smtClean="0"/>
              <a:t>Comparing post &amp; ante – mortem dental </a:t>
            </a:r>
            <a:r>
              <a:rPr lang="en-US" b="1" dirty="0" err="1" smtClean="0"/>
              <a:t>datas</a:t>
            </a:r>
            <a:endParaRPr lang="en-US" b="1" dirty="0" smtClean="0"/>
          </a:p>
          <a:p>
            <a:pPr>
              <a:defRPr/>
            </a:pPr>
            <a:r>
              <a:rPr lang="en-US" b="1" dirty="0" smtClean="0"/>
              <a:t>Writing report</a:t>
            </a:r>
            <a:endParaRPr lang="en-IN" b="1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3400" y="304800"/>
            <a:ext cx="8229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DENTAL IDENTIFICATION KIT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508000" y="1473200"/>
          <a:ext cx="2270125" cy="1597025"/>
        </p:xfrm>
        <a:graphic>
          <a:graphicData uri="http://schemas.openxmlformats.org/presentationml/2006/ole">
            <p:oleObj spid="_x0000_s2050" r:id="rId3" imgW="2828571" imgH="1991003" progId="">
              <p:embed/>
            </p:oleObj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6324600" y="1474788"/>
          <a:ext cx="2360613" cy="1611312"/>
        </p:xfrm>
        <a:graphic>
          <a:graphicData uri="http://schemas.openxmlformats.org/presentationml/2006/ole">
            <p:oleObj spid="_x0000_s2051" r:id="rId4" imgW="2819794" imgH="1924319" progId="">
              <p:embed/>
            </p:oleObj>
          </a:graphicData>
        </a:graphic>
      </p:graphicFrame>
      <p:graphicFrame>
        <p:nvGraphicFramePr>
          <p:cNvPr id="2052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525463" y="3883025"/>
          <a:ext cx="2311400" cy="1527175"/>
        </p:xfrm>
        <a:graphic>
          <a:graphicData uri="http://schemas.openxmlformats.org/presentationml/2006/ole">
            <p:oleObj spid="_x0000_s2052" r:id="rId5" imgW="2752381" imgH="1819529" progId="">
              <p:embed/>
            </p:oleObj>
          </a:graphicData>
        </a:graphic>
      </p:graphicFrame>
      <p:graphicFrame>
        <p:nvGraphicFramePr>
          <p:cNvPr id="2053" name="Object 12"/>
          <p:cNvGraphicFramePr>
            <a:graphicFrameLocks noChangeAspect="1"/>
          </p:cNvGraphicFramePr>
          <p:nvPr>
            <p:ph sz="quarter" idx="4"/>
          </p:nvPr>
        </p:nvGraphicFramePr>
        <p:xfrm>
          <a:off x="6323013" y="3989388"/>
          <a:ext cx="2365375" cy="1471612"/>
        </p:xfrm>
        <a:graphic>
          <a:graphicData uri="http://schemas.openxmlformats.org/presentationml/2006/ole">
            <p:oleObj spid="_x0000_s2053" r:id="rId6" imgW="2924583" imgH="1819529" progId="">
              <p:embed/>
            </p:oleObj>
          </a:graphicData>
        </a:graphic>
      </p:graphicFrame>
      <p:sp>
        <p:nvSpPr>
          <p:cNvPr id="2056" name="Text Box 5"/>
          <p:cNvSpPr txBox="1">
            <a:spLocks noChangeArrowheads="1"/>
          </p:cNvSpPr>
          <p:nvPr/>
        </p:nvSpPr>
        <p:spPr bwMode="auto">
          <a:xfrm>
            <a:off x="327025" y="3260725"/>
            <a:ext cx="25384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>
                <a:latin typeface="Comic Sans MS" pitchFamily="66" charset="0"/>
              </a:rPr>
              <a:t>PROTECTIVE CLOTHING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6215063" y="3276600"/>
            <a:ext cx="25479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>
                <a:latin typeface="Comic Sans MS" pitchFamily="66" charset="0"/>
              </a:rPr>
              <a:t>DENTAL INSTRUMENTS</a:t>
            </a:r>
          </a:p>
        </p:txBody>
      </p:sp>
      <p:graphicFrame>
        <p:nvGraphicFramePr>
          <p:cNvPr id="2054" name="Object 14"/>
          <p:cNvGraphicFramePr>
            <a:graphicFrameLocks noChangeAspect="1"/>
          </p:cNvGraphicFramePr>
          <p:nvPr/>
        </p:nvGraphicFramePr>
        <p:xfrm>
          <a:off x="3505200" y="2438400"/>
          <a:ext cx="2155825" cy="1876425"/>
        </p:xfrm>
        <a:graphic>
          <a:graphicData uri="http://schemas.openxmlformats.org/presentationml/2006/ole">
            <p:oleObj spid="_x0000_s2054" r:id="rId7" imgW="2847619" imgH="2638095" progId="">
              <p:embed/>
            </p:oleObj>
          </a:graphicData>
        </a:graphic>
      </p:graphicFrame>
      <p:sp>
        <p:nvSpPr>
          <p:cNvPr id="2058" name="Text Box 15"/>
          <p:cNvSpPr txBox="1">
            <a:spLocks noChangeArrowheads="1"/>
          </p:cNvSpPr>
          <p:nvPr/>
        </p:nvSpPr>
        <p:spPr bwMode="auto">
          <a:xfrm>
            <a:off x="6324600" y="5622925"/>
            <a:ext cx="2457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>
                <a:latin typeface="Comic Sans MS" pitchFamily="66" charset="0"/>
              </a:rPr>
              <a:t>RECORDING THE DATA</a:t>
            </a:r>
          </a:p>
        </p:txBody>
      </p:sp>
      <p:sp>
        <p:nvSpPr>
          <p:cNvPr id="2059" name="Rectangle 17"/>
          <p:cNvSpPr>
            <a:spLocks noChangeArrowheads="1"/>
          </p:cNvSpPr>
          <p:nvPr/>
        </p:nvSpPr>
        <p:spPr bwMode="auto">
          <a:xfrm>
            <a:off x="327025" y="5546725"/>
            <a:ext cx="27209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>
                <a:latin typeface="Comic Sans MS" pitchFamily="66" charset="0"/>
              </a:rPr>
              <a:t>IMPRESSION MATERIALS</a:t>
            </a:r>
          </a:p>
        </p:txBody>
      </p:sp>
      <p:sp>
        <p:nvSpPr>
          <p:cNvPr id="2060" name="Rectangle 18"/>
          <p:cNvSpPr>
            <a:spLocks noChangeArrowheads="1"/>
          </p:cNvSpPr>
          <p:nvPr/>
        </p:nvSpPr>
        <p:spPr bwMode="auto">
          <a:xfrm>
            <a:off x="3810000" y="4572000"/>
            <a:ext cx="16287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>
                <a:latin typeface="Comic Sans MS" pitchFamily="66" charset="0"/>
              </a:rPr>
              <a:t>PHOTOGRAPHY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183880" cy="70104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Oral autopsy /  necropsy / postmortem </a:t>
            </a:r>
            <a:r>
              <a:rPr lang="en-IN" sz="3200" dirty="0" smtClean="0"/>
              <a:t/>
            </a:r>
            <a:br>
              <a:rPr lang="en-IN" sz="3200" dirty="0" smtClean="0"/>
            </a:br>
            <a:endParaRPr lang="en-IN" sz="3200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183880" cy="4187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Examination of dead usually with dissection to expose the organs = determination of cause of death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It includes :</a:t>
            </a:r>
          </a:p>
          <a:p>
            <a:pPr>
              <a:defRPr/>
            </a:pPr>
            <a:r>
              <a:rPr lang="en-US" dirty="0" smtClean="0"/>
              <a:t>Examination of gender, race, build, wound, scars, tattoos.</a:t>
            </a:r>
          </a:p>
          <a:p>
            <a:pPr>
              <a:defRPr/>
            </a:pPr>
            <a:r>
              <a:rPr lang="en-US" dirty="0" smtClean="0"/>
              <a:t>Thorough Oral examination : to obtain status of hard &amp; soft </a:t>
            </a:r>
            <a:r>
              <a:rPr lang="en-US" dirty="0" err="1" smtClean="0"/>
              <a:t>tisues</a:t>
            </a:r>
            <a:endParaRPr lang="en-IN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183880" cy="10515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Obtaining dental records 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83880" cy="4187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Obtaining dental records from :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en-US" b="1" dirty="0" smtClean="0"/>
              <a:t>		treating dentist, hospital record</a:t>
            </a:r>
          </a:p>
          <a:p>
            <a:pPr>
              <a:buFont typeface="Wingdings" pitchFamily="2" charset="2"/>
              <a:buNone/>
              <a:defRPr/>
            </a:pPr>
            <a:endParaRPr lang="en-US" b="1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/>
              <a:t>	Records may be in the form of :	dental charts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/>
              <a:t>		radiographs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/>
              <a:t>		casts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b="1" dirty="0" smtClean="0"/>
              <a:t>		</a:t>
            </a:r>
            <a:r>
              <a:rPr lang="en-US" b="1" dirty="0" err="1" smtClean="0"/>
              <a:t>phootographs</a:t>
            </a:r>
            <a:endParaRPr lang="en-US" b="1" dirty="0" smtClean="0"/>
          </a:p>
          <a:p>
            <a:pPr>
              <a:defRPr/>
            </a:pPr>
            <a:endParaRPr lang="en-IN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763000" cy="4114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chemeClr val="tx2"/>
                </a:solidFill>
              </a:rPr>
              <a:t>The basic fundamental of forensic science</a:t>
            </a:r>
            <a:endParaRPr lang="en-US" sz="2600" b="1" dirty="0" smtClean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  <a:defRPr/>
            </a:pPr>
            <a:endParaRPr lang="en-US" sz="2600" b="1" dirty="0" smtClean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2600" b="1" dirty="0" smtClean="0">
                <a:solidFill>
                  <a:schemeClr val="tx2"/>
                </a:solidFill>
              </a:rPr>
              <a:t>Ante-mortem : Ante = </a:t>
            </a:r>
            <a:r>
              <a:rPr lang="en-US" sz="2600" b="1" i="1" dirty="0" smtClean="0">
                <a:solidFill>
                  <a:schemeClr val="tx2"/>
                </a:solidFill>
              </a:rPr>
              <a:t>BEFORE</a:t>
            </a:r>
            <a:r>
              <a:rPr lang="en-US" sz="2600" b="1" dirty="0" smtClean="0">
                <a:solidFill>
                  <a:schemeClr val="tx2"/>
                </a:solidFill>
              </a:rPr>
              <a:t> ; mortem = </a:t>
            </a:r>
            <a:r>
              <a:rPr lang="en-US" sz="2600" b="1" i="1" dirty="0" smtClean="0">
                <a:solidFill>
                  <a:schemeClr val="tx2"/>
                </a:solidFill>
              </a:rPr>
              <a:t>DEATH</a:t>
            </a:r>
          </a:p>
          <a:p>
            <a:pPr>
              <a:lnSpc>
                <a:spcPct val="130000"/>
              </a:lnSpc>
              <a:defRPr/>
            </a:pPr>
            <a:r>
              <a:rPr lang="en-US" sz="2600" b="1" dirty="0" smtClean="0">
                <a:solidFill>
                  <a:schemeClr val="tx2"/>
                </a:solidFill>
              </a:rPr>
              <a:t>Postmortem : Post = </a:t>
            </a:r>
            <a:r>
              <a:rPr lang="en-US" sz="2600" b="1" i="1" dirty="0" smtClean="0">
                <a:solidFill>
                  <a:schemeClr val="tx2"/>
                </a:solidFill>
              </a:rPr>
              <a:t>AFTER</a:t>
            </a:r>
            <a:r>
              <a:rPr lang="en-US" sz="2600" b="1" dirty="0" smtClean="0">
                <a:solidFill>
                  <a:schemeClr val="tx2"/>
                </a:solidFill>
              </a:rPr>
              <a:t>; mortem = </a:t>
            </a:r>
            <a:r>
              <a:rPr lang="en-US" sz="2600" b="1" i="1" dirty="0" smtClean="0">
                <a:solidFill>
                  <a:schemeClr val="tx2"/>
                </a:solidFill>
              </a:rPr>
              <a:t>DEATH</a:t>
            </a:r>
          </a:p>
          <a:p>
            <a:pPr>
              <a:lnSpc>
                <a:spcPct val="210000"/>
              </a:lnSpc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tx2"/>
                </a:solidFill>
              </a:rPr>
              <a:t>   Comparison should be based on quality not quantity</a:t>
            </a:r>
            <a:endParaRPr lang="en-US" sz="2600" b="1" dirty="0" smtClean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	</a:t>
            </a:r>
            <a:r>
              <a:rPr lang="en-US" sz="900" dirty="0" smtClean="0"/>
              <a:t>	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4572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Comparing post &amp; ante – mortem dental </a:t>
            </a:r>
            <a:r>
              <a:rPr lang="en-US" sz="28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datas</a:t>
            </a:r>
            <a:r>
              <a:rPr lang="en-US" sz="2800" b="1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800" b="1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en-IN" sz="2800" b="1" kern="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8229600" cy="5486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10000"/>
              </a:lnSpc>
              <a:buFont typeface="Wingdings" pitchFamily="2" charset="2"/>
              <a:buNone/>
              <a:defRPr/>
            </a:pPr>
            <a:r>
              <a:rPr lang="en-US" b="1" dirty="0" err="1" smtClean="0">
                <a:solidFill>
                  <a:schemeClr val="tx2"/>
                </a:solidFill>
              </a:rPr>
              <a:t>Comparision</a:t>
            </a:r>
            <a:r>
              <a:rPr lang="en-US" b="1" dirty="0" smtClean="0">
                <a:solidFill>
                  <a:schemeClr val="tx2"/>
                </a:solidFill>
              </a:rPr>
              <a:t> includes :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</a:p>
          <a:p>
            <a:pPr>
              <a:lnSpc>
                <a:spcPct val="21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9900"/>
                </a:solidFill>
              </a:rPr>
              <a:t>	</a:t>
            </a:r>
          </a:p>
          <a:p>
            <a:pPr>
              <a:lnSpc>
                <a:spcPct val="210000"/>
              </a:lnSpc>
              <a:defRPr/>
            </a:pPr>
            <a:r>
              <a:rPr lang="en-US" b="1" dirty="0" smtClean="0">
                <a:solidFill>
                  <a:schemeClr val="tx2"/>
                </a:solidFill>
              </a:rPr>
              <a:t> oral photographs, </a:t>
            </a:r>
          </a:p>
          <a:p>
            <a:pPr>
              <a:lnSpc>
                <a:spcPct val="210000"/>
              </a:lnSpc>
              <a:defRPr/>
            </a:pPr>
            <a:r>
              <a:rPr lang="en-US" b="1" dirty="0" smtClean="0">
                <a:solidFill>
                  <a:schemeClr val="tx2"/>
                </a:solidFill>
              </a:rPr>
              <a:t>intra-oral radiographs, </a:t>
            </a:r>
          </a:p>
          <a:p>
            <a:pPr>
              <a:lnSpc>
                <a:spcPct val="210000"/>
              </a:lnSpc>
              <a:defRPr/>
            </a:pPr>
            <a:r>
              <a:rPr lang="en-US" b="1" dirty="0" smtClean="0">
                <a:solidFill>
                  <a:schemeClr val="tx2"/>
                </a:solidFill>
              </a:rPr>
              <a:t> impressions &amp; study models of the teeth and the    jaw, </a:t>
            </a:r>
          </a:p>
          <a:p>
            <a:pPr>
              <a:lnSpc>
                <a:spcPct val="210000"/>
              </a:lnSpc>
              <a:defRPr/>
            </a:pPr>
            <a:r>
              <a:rPr lang="en-US" b="1" dirty="0" smtClean="0">
                <a:solidFill>
                  <a:schemeClr val="tx2"/>
                </a:solidFill>
              </a:rPr>
              <a:t> proper pre-treatment </a:t>
            </a:r>
            <a:r>
              <a:rPr lang="en-US" b="1" dirty="0" smtClean="0"/>
              <a:t>and post treatment records</a:t>
            </a:r>
            <a:r>
              <a:rPr lang="en-US" dirty="0" smtClean="0"/>
              <a:t>.</a:t>
            </a:r>
          </a:p>
          <a:p>
            <a:pPr>
              <a:lnSpc>
                <a:spcPct val="210000"/>
              </a:lnSpc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183880" cy="1005840"/>
          </a:xfrm>
        </p:spPr>
        <p:txBody>
          <a:bodyPr/>
          <a:lstStyle/>
          <a:p>
            <a:pPr marL="762000" indent="-762000">
              <a:defRPr/>
            </a:pPr>
            <a:r>
              <a:rPr lang="en-US" sz="6000" dirty="0" smtClean="0">
                <a:solidFill>
                  <a:schemeClr val="tx2"/>
                </a:solidFill>
              </a:rPr>
              <a:t>TEETH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19313"/>
            <a:ext cx="5029200" cy="2376487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a)</a:t>
            </a:r>
            <a:r>
              <a:rPr lang="en-US" u="sng" dirty="0" smtClean="0">
                <a:solidFill>
                  <a:schemeClr val="tx2"/>
                </a:solidFill>
              </a:rPr>
              <a:t> ARRANGEMENT OF TEETH: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dirty="0" smtClean="0"/>
              <a:t>	- TYPE 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dirty="0" smtClean="0"/>
              <a:t>	- ROTATED 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dirty="0" smtClean="0"/>
              <a:t>	- MAL-OCCLUSION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 marL="457200" indent="-457200">
              <a:buFont typeface="Wingdings" pitchFamily="2" charset="2"/>
              <a:buNone/>
              <a:defRPr/>
            </a:pPr>
            <a:endParaRPr lang="en-US" dirty="0" smtClean="0"/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b)</a:t>
            </a:r>
            <a:r>
              <a:rPr lang="en-US" u="sng" dirty="0" smtClean="0">
                <a:solidFill>
                  <a:schemeClr val="tx2"/>
                </a:solidFill>
              </a:rPr>
              <a:t> MIXED DENTITION</a:t>
            </a:r>
            <a:r>
              <a:rPr lang="en-US" u="sng" dirty="0" smtClean="0">
                <a:solidFill>
                  <a:srgbClr val="FF9900"/>
                </a:solidFill>
              </a:rPr>
              <a:t>: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dirty="0" smtClean="0"/>
              <a:t>	- ERUPTION SEQUENCE</a:t>
            </a:r>
          </a:p>
          <a:p>
            <a:pPr marL="457200" indent="-457200">
              <a:defRPr/>
            </a:pPr>
            <a:endParaRPr lang="en-US" u="sng" dirty="0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762625" y="1900238"/>
          <a:ext cx="3000375" cy="1681162"/>
        </p:xfrm>
        <a:graphic>
          <a:graphicData uri="http://schemas.openxmlformats.org/presentationml/2006/ole">
            <p:oleObj spid="_x0000_s3074" r:id="rId3" imgW="2771429" imgH="1552792" progId="">
              <p:embed/>
            </p:oleObj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5791200" y="3886200"/>
          <a:ext cx="2971800" cy="1752600"/>
        </p:xfrm>
        <a:graphic>
          <a:graphicData uri="http://schemas.openxmlformats.org/presentationml/2006/ole">
            <p:oleObj spid="_x0000_s3075" r:id="rId4" imgW="2790476" imgH="1971950" progId="">
              <p:embed/>
            </p:oleObj>
          </a:graphicData>
        </a:graphic>
      </p:graphicFrame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7162800" y="1828800"/>
            <a:ext cx="1295400" cy="12192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4038600" cy="58674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c) </a:t>
            </a:r>
            <a:r>
              <a:rPr lang="en-US" u="sng" dirty="0" smtClean="0">
                <a:solidFill>
                  <a:schemeClr val="tx2"/>
                </a:solidFill>
              </a:rPr>
              <a:t>MISSING TEETH</a:t>
            </a:r>
            <a:r>
              <a:rPr lang="en-US" u="sng" dirty="0" smtClean="0">
                <a:solidFill>
                  <a:srgbClr val="FF9900"/>
                </a:solidFill>
              </a:rPr>
              <a:t>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-Number and Type of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   teeth missing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d) </a:t>
            </a:r>
            <a:r>
              <a:rPr lang="en-US" u="sng" dirty="0" smtClean="0">
                <a:solidFill>
                  <a:schemeClr val="tx2"/>
                </a:solidFill>
              </a:rPr>
              <a:t>MALSHAPED TEETH: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- Fused 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u="sng" dirty="0" smtClean="0">
                <a:solidFill>
                  <a:schemeClr val="tx2"/>
                </a:solidFill>
              </a:rPr>
              <a:t>e) DIASTEMA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5105400" y="731838"/>
          <a:ext cx="2662238" cy="1687512"/>
        </p:xfrm>
        <a:graphic>
          <a:graphicData uri="http://schemas.openxmlformats.org/presentationml/2006/ole">
            <p:oleObj spid="_x0000_s4098" r:id="rId3" imgW="2809524" imgH="1781424" progId="">
              <p:embed/>
            </p:oleObj>
          </a:graphicData>
        </a:graphic>
      </p:graphicFrame>
      <p:graphicFrame>
        <p:nvGraphicFramePr>
          <p:cNvPr id="5123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5307013" y="2743200"/>
          <a:ext cx="2306637" cy="1636713"/>
        </p:xfrm>
        <a:graphic>
          <a:graphicData uri="http://schemas.openxmlformats.org/presentationml/2006/ole">
            <p:oleObj spid="_x0000_s4099" r:id="rId4" imgW="2752381" imgH="1952898" progId="">
              <p:embed/>
            </p:oleObj>
          </a:graphicData>
        </a:graphic>
      </p:graphicFrame>
      <p:graphicFrame>
        <p:nvGraphicFramePr>
          <p:cNvPr id="5124" name="Object 15"/>
          <p:cNvGraphicFramePr>
            <a:graphicFrameLocks noChangeAspect="1"/>
          </p:cNvGraphicFramePr>
          <p:nvPr/>
        </p:nvGraphicFramePr>
        <p:xfrm>
          <a:off x="5105400" y="4800600"/>
          <a:ext cx="2667000" cy="1676400"/>
        </p:xfrm>
        <a:graphic>
          <a:graphicData uri="http://schemas.openxmlformats.org/presentationml/2006/ole">
            <p:oleObj spid="_x0000_s4100" r:id="rId5" imgW="2676899" imgH="181952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04800"/>
            <a:ext cx="5257800" cy="5791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f</a:t>
            </a:r>
            <a:r>
              <a:rPr lang="en-US" u="sng" dirty="0" smtClean="0">
                <a:solidFill>
                  <a:schemeClr val="tx2"/>
                </a:solidFill>
              </a:rPr>
              <a:t>) HEREDITARY CONDITIONS</a:t>
            </a:r>
            <a:r>
              <a:rPr lang="en-US" dirty="0" smtClean="0">
                <a:solidFill>
                  <a:schemeClr val="tx2"/>
                </a:solidFill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- </a:t>
            </a:r>
            <a:r>
              <a:rPr lang="en-US" dirty="0" err="1" smtClean="0"/>
              <a:t>Dentinogenesis</a:t>
            </a:r>
            <a:r>
              <a:rPr lang="en-US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- </a:t>
            </a:r>
            <a:r>
              <a:rPr lang="en-US" dirty="0" err="1" smtClean="0"/>
              <a:t>Amelogenesis</a:t>
            </a: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- Malocclusion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sz="2000" dirty="0" smtClean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114800" y="609600"/>
          <a:ext cx="2108200" cy="1733550"/>
        </p:xfrm>
        <a:graphic>
          <a:graphicData uri="http://schemas.openxmlformats.org/presentationml/2006/ole">
            <p:oleObj spid="_x0000_s5122" r:id="rId3" imgW="2676899" imgH="2200582" progId="">
              <p:embed/>
            </p:oleObj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>
            <p:ph sz="quarter" idx="3"/>
          </p:nvPr>
        </p:nvGraphicFramePr>
        <p:xfrm>
          <a:off x="4114800" y="2819400"/>
          <a:ext cx="2201863" cy="1441450"/>
        </p:xfrm>
        <a:graphic>
          <a:graphicData uri="http://schemas.openxmlformats.org/presentationml/2006/ole">
            <p:oleObj spid="_x0000_s5123" r:id="rId4" imgW="2866667" imgH="1876190" progId="">
              <p:embed/>
            </p:oleObj>
          </a:graphicData>
        </a:graphic>
      </p:graphicFrame>
      <p:graphicFrame>
        <p:nvGraphicFramePr>
          <p:cNvPr id="6148" name="Object 12"/>
          <p:cNvGraphicFramePr>
            <a:graphicFrameLocks noChangeAspect="1"/>
          </p:cNvGraphicFramePr>
          <p:nvPr/>
        </p:nvGraphicFramePr>
        <p:xfrm>
          <a:off x="4114800" y="4572000"/>
          <a:ext cx="2206625" cy="1762125"/>
        </p:xfrm>
        <a:graphic>
          <a:graphicData uri="http://schemas.openxmlformats.org/presentationml/2006/ole">
            <p:oleObj spid="_x0000_s5124" r:id="rId5" imgW="2752381" imgH="220058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6172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latin typeface="Book Antiqua" panose="02040602050305030304" pitchFamily="18" charset="0"/>
              </a:rPr>
              <a:t>RUNGTA COLLEGE OF DENTAL SCIENCES &amp; RESEARCH </a:t>
            </a:r>
            <a:r>
              <a:rPr lang="en-US" sz="3200" dirty="0" smtClean="0">
                <a:latin typeface="Book Antiqua" panose="02040602050305030304" pitchFamily="18" charset="0"/>
              </a:rPr>
              <a:t/>
            </a:r>
            <a:br>
              <a:rPr lang="en-US" sz="3200" dirty="0" smtClean="0">
                <a:latin typeface="Book Antiqua" panose="02040602050305030304" pitchFamily="18" charset="0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81" r="15781"/>
          <a:stretch/>
        </p:blipFill>
        <p:spPr>
          <a:xfrm>
            <a:off x="0" y="0"/>
            <a:ext cx="1874520" cy="2114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2286000"/>
            <a:ext cx="385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Book Antiqua" panose="02040602050305030304" pitchFamily="18" charset="0"/>
              </a:rPr>
              <a:t>TITLE OF THE TOPIC 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2578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Book Antiqua" panose="02040602050305030304" pitchFamily="18" charset="0"/>
              </a:rPr>
              <a:t>DEPARTMENT OF ORAL PATHOLOGY &amp; MICROBIOLOGY   </a:t>
            </a:r>
            <a:endParaRPr lang="en-US" sz="2400" b="1" dirty="0">
              <a:latin typeface="Book Antiqua" panose="02040602050305030304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FORENSIC  ODONTOLOGY</a:t>
            </a:r>
            <a:endParaRPr lang="en-US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4038600" cy="5791200"/>
          </a:xfrm>
        </p:spPr>
        <p:txBody>
          <a:bodyPr>
            <a:normAutofit fontScale="85000" lnSpcReduction="20000"/>
          </a:bodyPr>
          <a:lstStyle/>
          <a:p>
            <a:pPr marL="412750" indent="-412750">
              <a:buFont typeface="Wingdings" pitchFamily="2" charset="2"/>
              <a:buNone/>
              <a:defRPr/>
            </a:pPr>
            <a:endParaRPr lang="en-US" sz="2000" dirty="0" smtClean="0"/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g) </a:t>
            </a:r>
            <a:r>
              <a:rPr lang="en-US" u="sng" dirty="0" smtClean="0">
                <a:solidFill>
                  <a:schemeClr val="tx2"/>
                </a:solidFill>
              </a:rPr>
              <a:t>TYPE OF TEETH:</a:t>
            </a:r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dirty="0" err="1" smtClean="0"/>
              <a:t>Macrodontia</a:t>
            </a:r>
            <a:r>
              <a:rPr lang="en-US" dirty="0" smtClean="0"/>
              <a:t>/</a:t>
            </a:r>
            <a:r>
              <a:rPr lang="en-US" dirty="0" err="1" smtClean="0"/>
              <a:t>Microdontia</a:t>
            </a:r>
            <a:endParaRPr lang="en-US" dirty="0" smtClean="0"/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h)</a:t>
            </a:r>
            <a:r>
              <a:rPr lang="en-US" u="sng" dirty="0" smtClean="0">
                <a:solidFill>
                  <a:schemeClr val="tx2"/>
                </a:solidFill>
              </a:rPr>
              <a:t> RESTORATION:</a:t>
            </a:r>
            <a:r>
              <a:rPr lang="en-US" dirty="0" smtClean="0"/>
              <a:t> </a:t>
            </a:r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 smtClean="0"/>
              <a:t>-TYPE - Gold, Tooth</a:t>
            </a:r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colored, Amalgam, Porcelain</a:t>
            </a:r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 smtClean="0"/>
              <a:t>- Area of restoration </a:t>
            </a:r>
          </a:p>
          <a:p>
            <a:pPr marL="412750" indent="-412750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en-US" dirty="0" smtClean="0"/>
              <a:t>- Endodontic treatment</a:t>
            </a:r>
          </a:p>
          <a:p>
            <a:pPr marL="412750" indent="-412750">
              <a:buFont typeface="Wingdings" pitchFamily="2" charset="2"/>
              <a:buNone/>
              <a:defRPr/>
            </a:pPr>
            <a:r>
              <a:rPr lang="en-US" sz="2000" dirty="0" smtClean="0"/>
              <a:t>	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495800" y="708025"/>
          <a:ext cx="1905000" cy="1249363"/>
        </p:xfrm>
        <a:graphic>
          <a:graphicData uri="http://schemas.openxmlformats.org/presentationml/2006/ole">
            <p:oleObj spid="_x0000_s6146" r:id="rId3" imgW="2657846" imgH="1743318" progId="">
              <p:embed/>
            </p:oleObj>
          </a:graphicData>
        </a:graphic>
      </p:graphicFrame>
      <p:graphicFrame>
        <p:nvGraphicFramePr>
          <p:cNvPr id="7174" name="Object 2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13375" y="2667000"/>
          <a:ext cx="2355850" cy="1366838"/>
        </p:xfrm>
        <a:graphic>
          <a:graphicData uri="http://schemas.openxmlformats.org/presentationml/2006/ole">
            <p:oleObj spid="_x0000_s6147" r:id="rId4" imgW="3561905" imgH="2066667" progId="">
              <p:embed/>
            </p:oleObj>
          </a:graphicData>
        </a:graphic>
      </p:graphicFrame>
      <p:graphicFrame>
        <p:nvGraphicFramePr>
          <p:cNvPr id="7171" name="Object 19"/>
          <p:cNvGraphicFramePr>
            <a:graphicFrameLocks noChangeAspect="1"/>
          </p:cNvGraphicFramePr>
          <p:nvPr/>
        </p:nvGraphicFramePr>
        <p:xfrm>
          <a:off x="4495800" y="4419600"/>
          <a:ext cx="1905000" cy="1600200"/>
        </p:xfrm>
        <a:graphic>
          <a:graphicData uri="http://schemas.openxmlformats.org/presentationml/2006/ole">
            <p:oleObj spid="_x0000_s6148" r:id="rId5" imgW="2161905" imgH="1895238" progId="">
              <p:embed/>
            </p:oleObj>
          </a:graphicData>
        </a:graphic>
      </p:graphicFrame>
      <p:graphicFrame>
        <p:nvGraphicFramePr>
          <p:cNvPr id="7172" name="Object 20"/>
          <p:cNvGraphicFramePr>
            <a:graphicFrameLocks noChangeAspect="1"/>
          </p:cNvGraphicFramePr>
          <p:nvPr/>
        </p:nvGraphicFramePr>
        <p:xfrm>
          <a:off x="6858000" y="533400"/>
          <a:ext cx="1819275" cy="1600200"/>
        </p:xfrm>
        <a:graphic>
          <a:graphicData uri="http://schemas.openxmlformats.org/presentationml/2006/ole">
            <p:oleObj spid="_x0000_s6149" r:id="rId6" imgW="2200582" imgH="1914286" progId="">
              <p:embed/>
            </p:oleObj>
          </a:graphicData>
        </a:graphic>
      </p:graphicFrame>
      <p:graphicFrame>
        <p:nvGraphicFramePr>
          <p:cNvPr id="7173" name="Object 21"/>
          <p:cNvGraphicFramePr>
            <a:graphicFrameLocks noChangeAspect="1"/>
          </p:cNvGraphicFramePr>
          <p:nvPr/>
        </p:nvGraphicFramePr>
        <p:xfrm>
          <a:off x="6705600" y="4419600"/>
          <a:ext cx="1828800" cy="1524000"/>
        </p:xfrm>
        <a:graphic>
          <a:graphicData uri="http://schemas.openxmlformats.org/presentationml/2006/ole">
            <p:oleObj spid="_x0000_s6150" r:id="rId7" imgW="2790476" imgH="187619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57200"/>
            <a:ext cx="4495800" cy="5668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  <a:buFont typeface="Wingdings" pitchFamily="2" charset="2"/>
              <a:buNone/>
              <a:defRPr/>
            </a:pPr>
            <a:r>
              <a:rPr lang="en-US" dirty="0" err="1" smtClean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) </a:t>
            </a:r>
            <a:r>
              <a:rPr lang="en-US" u="sng" dirty="0" smtClean="0">
                <a:solidFill>
                  <a:schemeClr val="tx2"/>
                </a:solidFill>
              </a:rPr>
              <a:t>SUPERNUMERARY TEETH:</a:t>
            </a:r>
          </a:p>
          <a:p>
            <a:pPr>
              <a:lnSpc>
                <a:spcPct val="160000"/>
              </a:lnSpc>
              <a:buFont typeface="Wingdings" pitchFamily="2" charset="2"/>
              <a:buNone/>
              <a:defRPr/>
            </a:pPr>
            <a:endParaRPr lang="en-US" u="sng" dirty="0" smtClean="0"/>
          </a:p>
          <a:p>
            <a:pPr>
              <a:lnSpc>
                <a:spcPct val="160000"/>
              </a:lnSpc>
              <a:buFont typeface="Wingdings" pitchFamily="2" charset="2"/>
              <a:buNone/>
              <a:defRPr/>
            </a:pPr>
            <a:endParaRPr lang="en-US" u="sng" dirty="0" smtClean="0"/>
          </a:p>
          <a:p>
            <a:pPr>
              <a:lnSpc>
                <a:spcPct val="160000"/>
              </a:lnSpc>
              <a:buFont typeface="Wingdings" pitchFamily="2" charset="2"/>
              <a:buNone/>
              <a:defRPr/>
            </a:pPr>
            <a:endParaRPr lang="en-US" u="sng" dirty="0" smtClean="0"/>
          </a:p>
          <a:p>
            <a:pPr>
              <a:lnSpc>
                <a:spcPct val="16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j) </a:t>
            </a:r>
            <a:r>
              <a:rPr lang="en-US" u="sng" dirty="0" smtClean="0">
                <a:solidFill>
                  <a:schemeClr val="tx2"/>
                </a:solidFill>
              </a:rPr>
              <a:t>ADDITIONAL CUSPS:</a:t>
            </a:r>
          </a:p>
          <a:p>
            <a:pPr>
              <a:lnSpc>
                <a:spcPct val="160000"/>
              </a:lnSpc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>
              <a:lnSpc>
                <a:spcPct val="160000"/>
              </a:lnSpc>
              <a:buFont typeface="Wingdings" pitchFamily="2" charset="2"/>
              <a:buNone/>
              <a:defRPr/>
            </a:pPr>
            <a:r>
              <a:rPr lang="en-US" dirty="0" smtClean="0"/>
              <a:t>	-Cusp of </a:t>
            </a:r>
            <a:r>
              <a:rPr lang="en-US" dirty="0" err="1" smtClean="0"/>
              <a:t>Carabelli</a:t>
            </a:r>
            <a:r>
              <a:rPr lang="en-US" sz="20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000" dirty="0" smtClean="0"/>
              <a:t>	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000" dirty="0" smtClean="0"/>
              <a:t>	 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310188" y="457200"/>
          <a:ext cx="2714625" cy="1628775"/>
        </p:xfrm>
        <a:graphic>
          <a:graphicData uri="http://schemas.openxmlformats.org/presentationml/2006/ole">
            <p:oleObj spid="_x0000_s7170" r:id="rId3" imgW="2715004" imgH="1628571" progId="">
              <p:embed/>
            </p:oleObj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>
            <p:ph sz="quarter" idx="3"/>
          </p:nvPr>
        </p:nvGraphicFramePr>
        <p:xfrm>
          <a:off x="5521325" y="2362200"/>
          <a:ext cx="2357438" cy="1654175"/>
        </p:xfrm>
        <a:graphic>
          <a:graphicData uri="http://schemas.openxmlformats.org/presentationml/2006/ole">
            <p:oleObj spid="_x0000_s7171" r:id="rId4" imgW="2809524" imgH="1971950" progId="">
              <p:embed/>
            </p:oleObj>
          </a:graphicData>
        </a:graphic>
      </p:graphicFrame>
      <p:graphicFrame>
        <p:nvGraphicFramePr>
          <p:cNvPr id="8196" name="Object 10"/>
          <p:cNvGraphicFramePr>
            <a:graphicFrameLocks noChangeAspect="1"/>
          </p:cNvGraphicFramePr>
          <p:nvPr/>
        </p:nvGraphicFramePr>
        <p:xfrm>
          <a:off x="5334000" y="4295775"/>
          <a:ext cx="2743200" cy="1876425"/>
        </p:xfrm>
        <a:graphic>
          <a:graphicData uri="http://schemas.openxmlformats.org/presentationml/2006/ole">
            <p:oleObj spid="_x0000_s7172" r:id="rId5" imgW="2809524" imgH="22577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 UNUSUAL WEAR AND TEAR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5410200" cy="45259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9900"/>
                </a:solidFill>
              </a:rPr>
              <a:t>	</a:t>
            </a:r>
            <a:r>
              <a:rPr lang="en-US" sz="2000" b="1" dirty="0" smtClean="0">
                <a:solidFill>
                  <a:schemeClr val="tx2"/>
                </a:solidFill>
              </a:rPr>
              <a:t>ATTRITION, EROSION, ABRASION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2000" u="sng" dirty="0" smtClean="0">
                <a:solidFill>
                  <a:schemeClr val="tx2"/>
                </a:solidFill>
              </a:rPr>
              <a:t>ABRASION: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 smtClean="0"/>
              <a:t>if confined to enamel -&lt;30 years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 smtClean="0"/>
              <a:t>if reached dentin – 30-40 years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 smtClean="0"/>
              <a:t>if extensive dentine – 40-50 years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 smtClean="0"/>
              <a:t>if </a:t>
            </a:r>
            <a:r>
              <a:rPr lang="en-US" sz="2000" dirty="0" err="1" smtClean="0"/>
              <a:t>occlusal</a:t>
            </a:r>
            <a:r>
              <a:rPr lang="en-US" sz="2000" dirty="0" smtClean="0"/>
              <a:t> surface flat – 50-60 years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 smtClean="0"/>
              <a:t>At the level of tooth neck- &gt;60 years	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022975" y="1524000"/>
          <a:ext cx="2212975" cy="1806575"/>
        </p:xfrm>
        <a:graphic>
          <a:graphicData uri="http://schemas.openxmlformats.org/presentationml/2006/ole">
            <p:oleObj spid="_x0000_s8194" r:id="rId3" imgW="2695951" imgH="2200582" progId="">
              <p:embed/>
            </p:oleObj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>
            <p:ph sz="quarter" idx="3"/>
          </p:nvPr>
        </p:nvGraphicFramePr>
        <p:xfrm>
          <a:off x="5913438" y="3886200"/>
          <a:ext cx="2451100" cy="1689100"/>
        </p:xfrm>
        <a:graphic>
          <a:graphicData uri="http://schemas.openxmlformats.org/presentationml/2006/ole">
            <p:oleObj spid="_x0000_s8195" r:id="rId4" imgW="2695951" imgH="1857143" progId="">
              <p:embed/>
            </p:oleObj>
          </a:graphicData>
        </a:graphic>
      </p:graphicFrame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6629400" y="3367088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6699FF"/>
                </a:solidFill>
              </a:rPr>
              <a:t>Erosion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6629400" y="5715000"/>
            <a:ext cx="117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6699FF"/>
                </a:solidFill>
              </a:rPr>
              <a:t>Abrasion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8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TEETH LOST BEFORE AND AFTER DEATH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46238"/>
            <a:ext cx="3505200" cy="4297362"/>
          </a:xfrm>
        </p:spPr>
        <p:txBody>
          <a:bodyPr>
            <a:normAutofit fontScale="92500"/>
          </a:bodyPr>
          <a:lstStyle/>
          <a:p>
            <a:pPr>
              <a:lnSpc>
                <a:spcPct val="180000"/>
              </a:lnSpc>
              <a:defRPr/>
            </a:pPr>
            <a:r>
              <a:rPr lang="en-US" sz="2800" dirty="0" smtClean="0"/>
              <a:t>If margins of empty sockets are </a:t>
            </a:r>
            <a:r>
              <a:rPr lang="en-US" sz="2800" dirty="0" err="1" smtClean="0"/>
              <a:t>unresorbed</a:t>
            </a:r>
            <a:r>
              <a:rPr lang="en-US" sz="2800" dirty="0" smtClean="0"/>
              <a:t> and sharp means lost after death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224463" y="2071688"/>
          <a:ext cx="2886075" cy="1800225"/>
        </p:xfrm>
        <a:graphic>
          <a:graphicData uri="http://schemas.openxmlformats.org/presentationml/2006/ole">
            <p:oleObj spid="_x0000_s9218" r:id="rId3" imgW="2886478" imgH="1800476" progId="">
              <p:embed/>
            </p:oleObj>
          </a:graphicData>
        </a:graphic>
      </p:graphicFrame>
      <p:sp>
        <p:nvSpPr>
          <p:cNvPr id="11269" name="Line 13"/>
          <p:cNvSpPr>
            <a:spLocks noChangeShapeType="1"/>
          </p:cNvSpPr>
          <p:nvPr/>
        </p:nvSpPr>
        <p:spPr bwMode="auto">
          <a:xfrm flipV="1">
            <a:off x="5943600" y="4038600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10515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DETERMINATION OF AGE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183880" cy="4187952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sz="2200" b="1" u="sng" dirty="0" smtClean="0">
                <a:solidFill>
                  <a:srgbClr val="00FF00"/>
                </a:solidFill>
              </a:rPr>
              <a:t>TYPES OF AGE:</a:t>
            </a:r>
          </a:p>
          <a:p>
            <a:pPr algn="ctr">
              <a:lnSpc>
                <a:spcPct val="130000"/>
              </a:lnSpc>
              <a:buFont typeface="Wingdings" pitchFamily="2" charset="2"/>
              <a:buNone/>
              <a:defRPr/>
            </a:pPr>
            <a:endParaRPr lang="en-US" sz="2200" b="1" u="sng" dirty="0" smtClean="0">
              <a:solidFill>
                <a:srgbClr val="00FF00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2200" dirty="0" smtClean="0">
                <a:solidFill>
                  <a:srgbClr val="FF9900"/>
                </a:solidFill>
              </a:rPr>
              <a:t>CHRONOLOGICAL AGE OR REAL AGE:</a:t>
            </a:r>
            <a:r>
              <a:rPr lang="en-US" sz="2200" dirty="0" smtClean="0"/>
              <a:t> It is the measured by the </a:t>
            </a:r>
            <a:r>
              <a:rPr lang="en-US" sz="2200" dirty="0" err="1" smtClean="0"/>
              <a:t>calender</a:t>
            </a:r>
            <a:r>
              <a:rPr lang="en-US" sz="2200" dirty="0" smtClean="0"/>
              <a:t>, the actual number of years after birth</a:t>
            </a:r>
          </a:p>
          <a:p>
            <a:pPr>
              <a:lnSpc>
                <a:spcPct val="130000"/>
              </a:lnSpc>
              <a:defRPr/>
            </a:pPr>
            <a:endParaRPr lang="en-US" sz="2200" dirty="0" smtClean="0">
              <a:solidFill>
                <a:srgbClr val="FF9900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2200" dirty="0" smtClean="0">
                <a:solidFill>
                  <a:srgbClr val="FF9900"/>
                </a:solidFill>
              </a:rPr>
              <a:t>SKELETAL AGE:</a:t>
            </a:r>
            <a:r>
              <a:rPr lang="en-US" sz="2200" dirty="0" smtClean="0"/>
              <a:t> Determined by the degree of ossification ( development of various bones are known to occur at particular time )</a:t>
            </a:r>
          </a:p>
          <a:p>
            <a:pPr>
              <a:lnSpc>
                <a:spcPct val="130000"/>
              </a:lnSpc>
              <a:defRPr/>
            </a:pPr>
            <a:endParaRPr lang="en-US" sz="2200" dirty="0" smtClean="0">
              <a:solidFill>
                <a:srgbClr val="FF9900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2200" dirty="0" smtClean="0">
                <a:solidFill>
                  <a:srgbClr val="FF9900"/>
                </a:solidFill>
              </a:rPr>
              <a:t>DENTAL AGE:</a:t>
            </a:r>
            <a:r>
              <a:rPr lang="en-US" sz="2200" dirty="0" smtClean="0"/>
              <a:t> Determined by studying development of various teeth from the time of crypt is visible till the time of root completion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10515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Age estimation from incremental lines of </a:t>
            </a:r>
            <a:r>
              <a:rPr lang="en-US" sz="4000" dirty="0" err="1" smtClean="0">
                <a:solidFill>
                  <a:schemeClr val="tx2"/>
                </a:solidFill>
              </a:rPr>
              <a:t>cementum</a:t>
            </a:r>
            <a:endParaRPr lang="en-IN" sz="4000" dirty="0">
              <a:solidFill>
                <a:schemeClr val="tx2"/>
              </a:solidFill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83880" cy="4187952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cementum</a:t>
            </a:r>
            <a:r>
              <a:rPr lang="en-US" dirty="0" smtClean="0"/>
              <a:t> is formed as primary and secondary arranged in layers (lines)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“Layers have often been called ‘</a:t>
            </a:r>
            <a:r>
              <a:rPr lang="en-US" b="1" dirty="0" smtClean="0"/>
              <a:t>annuli</a:t>
            </a:r>
            <a:r>
              <a:rPr lang="en-US" dirty="0" smtClean="0"/>
              <a:t>’, because in cross-sections of teeth they appear to form concentric rings” </a:t>
            </a:r>
            <a:endParaRPr lang="en-IN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pic>
        <p:nvPicPr>
          <p:cNvPr id="41987" name="Content Placeholder 3" descr="E:\Users\Public\Pictures\Sample Pictures\2 (14)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One pair of alternating light and dark lines = one year of life.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Count of </a:t>
            </a:r>
            <a:r>
              <a:rPr lang="en-US" dirty="0" err="1" smtClean="0"/>
              <a:t>cementum</a:t>
            </a:r>
            <a:r>
              <a:rPr lang="en-US" dirty="0" smtClean="0"/>
              <a:t> annulations + eruption age of tooth = chronological age.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Content Placeholder 7" descr="E:\Users\Dr.Shudhanshu Dixit\Desktop\Picture2.jpg"/>
          <p:cNvPicPr>
            <a:picLocks noGrp="1"/>
          </p:cNvPicPr>
          <p:nvPr>
            <p:ph idx="1"/>
          </p:nvPr>
        </p:nvPicPr>
        <p:blipFill>
          <a:blip r:embed="rId2"/>
          <a:srcRect l="3238" t="16667" r="4083" b="4926"/>
          <a:stretch>
            <a:fillRect/>
          </a:stretch>
        </p:blipFill>
        <p:spPr>
          <a:xfrm>
            <a:off x="457200" y="381000"/>
            <a:ext cx="8229600" cy="5486400"/>
          </a:xfrm>
        </p:spPr>
      </p:pic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457200" y="6019800"/>
            <a:ext cx="815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No. of annulations + eruption age of tooth = chronological age of individual</a:t>
            </a:r>
            <a:endParaRPr lang="en-IN" sz="1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183880" cy="105156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Palatal </a:t>
            </a:r>
            <a:r>
              <a:rPr lang="en-US" dirty="0" err="1" smtClean="0">
                <a:solidFill>
                  <a:schemeClr val="tx2"/>
                </a:solidFill>
              </a:rPr>
              <a:t>Rugae</a:t>
            </a:r>
            <a:r>
              <a:rPr lang="en-US" dirty="0" smtClean="0">
                <a:solidFill>
                  <a:schemeClr val="tx2"/>
                </a:solidFill>
              </a:rPr>
              <a:t> pattern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83880" cy="418795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postmortem identification (comparative 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Also for identification of race / ethnicity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Palatal </a:t>
            </a:r>
            <a:r>
              <a:rPr lang="en-US" dirty="0" err="1" smtClean="0"/>
              <a:t>rugae</a:t>
            </a:r>
            <a:r>
              <a:rPr lang="en-US" dirty="0" smtClean="0"/>
              <a:t> are the ridges on anterior part of palatal mucosa on each side of mid palatine </a:t>
            </a:r>
            <a:r>
              <a:rPr lang="en-US" dirty="0" err="1" smtClean="0"/>
              <a:t>raphae</a:t>
            </a:r>
            <a:r>
              <a:rPr lang="en-US" dirty="0" smtClean="0"/>
              <a:t>, behind the incisive papilla.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945086" cy="11030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 learning Objectives </a:t>
            </a:r>
            <a:endParaRPr lang="en-US" sz="31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72318145"/>
              </p:ext>
            </p:extLst>
          </p:nvPr>
        </p:nvGraphicFramePr>
        <p:xfrm>
          <a:off x="533400" y="1600200"/>
          <a:ext cx="7674428" cy="4721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499">
                  <a:extLst>
                    <a:ext uri="{9D8B030D-6E8A-4147-A177-3AD203B41FA5}">
                      <a16:colId xmlns="" xmlns:a16="http://schemas.microsoft.com/office/drawing/2014/main" val="946123654"/>
                    </a:ext>
                  </a:extLst>
                </a:gridCol>
                <a:gridCol w="3344427">
                  <a:extLst>
                    <a:ext uri="{9D8B030D-6E8A-4147-A177-3AD203B41FA5}">
                      <a16:colId xmlns="" xmlns:a16="http://schemas.microsoft.com/office/drawing/2014/main" val="2411658997"/>
                    </a:ext>
                  </a:extLst>
                </a:gridCol>
                <a:gridCol w="2304502">
                  <a:extLst>
                    <a:ext uri="{9D8B030D-6E8A-4147-A177-3AD203B41FA5}">
                      <a16:colId xmlns="" xmlns:a16="http://schemas.microsoft.com/office/drawing/2014/main" val="3411213719"/>
                    </a:ext>
                  </a:extLst>
                </a:gridCol>
              </a:tblGrid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Core areas*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 #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868424398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DEFINITION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COGNITIVE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5865725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IDENTIFICATION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MUST KNOW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3599247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ORAL AUTOPSY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COGNITIVE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577297493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DETERMINATION OF AGE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COGNITIVE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GENDER/SEX DETERMINATION FROM SKULL BONES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COGNITIVE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CHEILOSCOPY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COGNITIVE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BITE MARK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MUST KNOW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4717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83880" cy="10515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tx2"/>
                </a:solidFill>
              </a:rPr>
              <a:t>Rugae</a:t>
            </a:r>
            <a:r>
              <a:rPr lang="en-US" dirty="0" smtClean="0"/>
              <a:t> 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83880" cy="418795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Well protected by lips, cheeks, tongue, teeth &amp; </a:t>
            </a:r>
            <a:r>
              <a:rPr lang="en-US" dirty="0" err="1" smtClean="0"/>
              <a:t>buccal</a:t>
            </a:r>
            <a:r>
              <a:rPr lang="en-US" dirty="0" smtClean="0"/>
              <a:t> pad of fat.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Considered unique to an individual.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Seldom change shape with age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Reappear after trauma or surgical procedure.</a:t>
            </a:r>
            <a:endParaRPr lang="en-IN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 descr="E:\Users\Dr.Shudhanshu Dixit\Desktop\art29t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457200"/>
            <a:ext cx="4343400" cy="5505718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183880" cy="105156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Analysis of </a:t>
            </a:r>
            <a:r>
              <a:rPr lang="en-US" dirty="0" err="1" smtClean="0">
                <a:solidFill>
                  <a:schemeClr val="tx2"/>
                </a:solidFill>
              </a:rPr>
              <a:t>rugae</a:t>
            </a:r>
            <a:r>
              <a:rPr lang="en-US" dirty="0" smtClean="0">
                <a:solidFill>
                  <a:schemeClr val="tx2"/>
                </a:solidFill>
              </a:rPr>
              <a:t> pattern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183880" cy="418795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Digitized images on palate on which characteristic points are plotted on the medial &amp; lateral extremities of all </a:t>
            </a:r>
            <a:r>
              <a:rPr lang="en-US" dirty="0" err="1" smtClean="0"/>
              <a:t>rugae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These plotted points are matched with software </a:t>
            </a:r>
            <a:r>
              <a:rPr lang="en-US" dirty="0" err="1" smtClean="0"/>
              <a:t>programmes</a:t>
            </a:r>
            <a:endParaRPr lang="en-IN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pic>
        <p:nvPicPr>
          <p:cNvPr id="52227" name="Picture 2" descr="E:\Users\Dr.Shudhanshu Dixit\Desktop\JForensicDentSci_2010_2_2_86_81288_f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4159" b="25757"/>
          <a:stretch>
            <a:fillRect/>
          </a:stretch>
        </p:blipFill>
        <p:spPr>
          <a:xfrm>
            <a:off x="0" y="0"/>
            <a:ext cx="9167813" cy="6858000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183880" cy="105156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2"/>
                </a:solidFill>
              </a:rPr>
              <a:t>Rugae</a:t>
            </a:r>
            <a:r>
              <a:rPr lang="en-US" dirty="0" smtClean="0">
                <a:solidFill>
                  <a:schemeClr val="tx2"/>
                </a:solidFill>
              </a:rPr>
              <a:t> &amp; race determination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183880" cy="27432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err="1" smtClean="0"/>
              <a:t>Rugae</a:t>
            </a:r>
            <a:r>
              <a:rPr lang="en-US" dirty="0" smtClean="0"/>
              <a:t> pattern are useful in identifying race or ethnicity :</a:t>
            </a:r>
          </a:p>
          <a:p>
            <a:pPr>
              <a:defRPr/>
            </a:pPr>
            <a:r>
              <a:rPr lang="en-US" dirty="0" smtClean="0"/>
              <a:t>Southern </a:t>
            </a:r>
            <a:r>
              <a:rPr lang="en-US" dirty="0" err="1" smtClean="0"/>
              <a:t>indians</a:t>
            </a:r>
            <a:r>
              <a:rPr lang="en-US" dirty="0" smtClean="0"/>
              <a:t> = straight </a:t>
            </a:r>
            <a:r>
              <a:rPr lang="en-US" dirty="0" err="1" smtClean="0"/>
              <a:t>rugae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Western </a:t>
            </a:r>
            <a:r>
              <a:rPr lang="en-US" dirty="0" err="1" smtClean="0"/>
              <a:t>indians</a:t>
            </a:r>
            <a:r>
              <a:rPr lang="en-US" dirty="0" smtClean="0"/>
              <a:t> = curved </a:t>
            </a:r>
            <a:r>
              <a:rPr lang="en-US" dirty="0" err="1" smtClean="0"/>
              <a:t>rugae</a:t>
            </a:r>
            <a:endParaRPr lang="en-IN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152400" y="1447800"/>
            <a:ext cx="8763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GENDER / SEX DETERMINATION </a:t>
            </a:r>
          </a:p>
          <a:p>
            <a:pPr algn="ctr">
              <a:defRPr/>
            </a:pPr>
            <a:r>
              <a:rPr lang="en-US" sz="5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FROM</a:t>
            </a:r>
          </a:p>
          <a:p>
            <a:pPr algn="ctr">
              <a:defRPr/>
            </a:pPr>
            <a:r>
              <a:rPr lang="en-US" sz="5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SKULL BONES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75" name="Rectangle 2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699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Craniofacial morphology &amp; dimensions</a:t>
            </a:r>
          </a:p>
        </p:txBody>
      </p:sp>
      <p:graphicFrame>
        <p:nvGraphicFramePr>
          <p:cNvPr id="13314" name="Object 25"/>
          <p:cNvGraphicFramePr>
            <a:graphicFrameLocks noGrp="1" noChangeAspect="1"/>
          </p:cNvGraphicFramePr>
          <p:nvPr>
            <p:ph sz="half" idx="1"/>
          </p:nvPr>
        </p:nvGraphicFramePr>
        <p:xfrm>
          <a:off x="5805488" y="1981200"/>
          <a:ext cx="2789237" cy="1828800"/>
        </p:xfrm>
        <a:graphic>
          <a:graphicData uri="http://schemas.openxmlformats.org/presentationml/2006/ole">
            <p:oleObj spid="_x0000_s10242" r:id="rId3" imgW="2847619" imgH="1867161" progId="">
              <p:embed/>
            </p:oleObj>
          </a:graphicData>
        </a:graphic>
      </p:graphicFrame>
      <p:graphicFrame>
        <p:nvGraphicFramePr>
          <p:cNvPr id="206986" name="Group 138"/>
          <p:cNvGraphicFramePr>
            <a:graphicFrameLocks noGrp="1"/>
          </p:cNvGraphicFramePr>
          <p:nvPr>
            <p:ph sz="quarter" idx="2"/>
          </p:nvPr>
        </p:nvGraphicFramePr>
        <p:xfrm>
          <a:off x="609600" y="1103376"/>
          <a:ext cx="4267200" cy="5754624"/>
        </p:xfrm>
        <a:graphic>
          <a:graphicData uri="http://schemas.openxmlformats.org/drawingml/2006/table">
            <a:tbl>
              <a:tblPr/>
              <a:tblGrid>
                <a:gridCol w="1550963"/>
                <a:gridCol w="1273322"/>
                <a:gridCol w="1442915"/>
              </a:tblGrid>
              <a:tr h="369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TRAIT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FEMALE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5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General size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Larger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Smaller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6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Supraorbital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 ridges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Medium to large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Medium to small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2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Architecture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Rugged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Smooth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5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Orbits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Square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Rounded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96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Cheek bones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Heavier, more laterally arch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Lighter &amp;  more compressed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96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Mastoid process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Large, prominent, roughened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Smoother &amp;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less prominent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9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Forehead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Less rounded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More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rounded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315" name="Object 79"/>
          <p:cNvGraphicFramePr>
            <a:graphicFrameLocks noChangeAspect="1"/>
          </p:cNvGraphicFramePr>
          <p:nvPr>
            <p:ph sz="quarter" idx="3"/>
          </p:nvPr>
        </p:nvGraphicFramePr>
        <p:xfrm>
          <a:off x="5791200" y="4343400"/>
          <a:ext cx="2817813" cy="1258888"/>
        </p:xfrm>
        <a:graphic>
          <a:graphicData uri="http://schemas.openxmlformats.org/presentationml/2006/ole">
            <p:oleObj spid="_x0000_s10243" r:id="rId4" imgW="5990476" imgH="2676899" progId="">
              <p:embed/>
            </p:oleObj>
          </a:graphicData>
        </a:graphic>
      </p:graphicFrame>
      <p:sp>
        <p:nvSpPr>
          <p:cNvPr id="13355" name="Text Box 26"/>
          <p:cNvSpPr txBox="1">
            <a:spLocks noChangeArrowheads="1"/>
          </p:cNvSpPr>
          <p:nvPr/>
        </p:nvSpPr>
        <p:spPr bwMode="auto">
          <a:xfrm>
            <a:off x="6858000" y="381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3356" name="Text Box 93"/>
          <p:cNvSpPr txBox="1">
            <a:spLocks noChangeArrowheads="1"/>
          </p:cNvSpPr>
          <p:nvPr/>
        </p:nvSpPr>
        <p:spPr bwMode="auto">
          <a:xfrm>
            <a:off x="533400" y="9144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chemeClr val="tx2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562600" y="2286000"/>
          <a:ext cx="2867025" cy="1847850"/>
        </p:xfrm>
        <a:graphic>
          <a:graphicData uri="http://schemas.openxmlformats.org/presentationml/2006/ole">
            <p:oleObj spid="_x0000_s11266" r:id="rId3" imgW="2866667" imgH="1848108" progId="">
              <p:embed/>
            </p:oleObj>
          </a:graphicData>
        </a:graphic>
      </p:graphicFrame>
      <p:graphicFrame>
        <p:nvGraphicFramePr>
          <p:cNvPr id="14339" name="Object 7"/>
          <p:cNvGraphicFramePr>
            <a:graphicFrameLocks noChangeAspect="1"/>
          </p:cNvGraphicFramePr>
          <p:nvPr>
            <p:ph sz="quarter" idx="3"/>
          </p:nvPr>
        </p:nvGraphicFramePr>
        <p:xfrm>
          <a:off x="5867400" y="533400"/>
          <a:ext cx="2320925" cy="1676400"/>
        </p:xfrm>
        <a:graphic>
          <a:graphicData uri="http://schemas.openxmlformats.org/presentationml/2006/ole">
            <p:oleObj spid="_x0000_s11267" r:id="rId4" imgW="2847619" imgH="2057143" progId="">
              <p:embed/>
            </p:oleObj>
          </a:graphicData>
        </a:graphic>
      </p:graphicFrame>
      <p:graphicFrame>
        <p:nvGraphicFramePr>
          <p:cNvPr id="14340" name="Object 10"/>
          <p:cNvGraphicFramePr>
            <a:graphicFrameLocks noChangeAspect="1"/>
          </p:cNvGraphicFramePr>
          <p:nvPr/>
        </p:nvGraphicFramePr>
        <p:xfrm>
          <a:off x="6477000" y="4191000"/>
          <a:ext cx="1514475" cy="1905000"/>
        </p:xfrm>
        <a:graphic>
          <a:graphicData uri="http://schemas.openxmlformats.org/presentationml/2006/ole">
            <p:oleObj spid="_x0000_s11268" r:id="rId5" imgW="5990476" imgH="2676899" progId="">
              <p:embed/>
            </p:oleObj>
          </a:graphicData>
        </a:graphic>
      </p:graphicFrame>
      <p:graphicFrame>
        <p:nvGraphicFramePr>
          <p:cNvPr id="201116" name="Group 412"/>
          <p:cNvGraphicFramePr>
            <a:graphicFrameLocks noGrp="1"/>
          </p:cNvGraphicFramePr>
          <p:nvPr/>
        </p:nvGraphicFramePr>
        <p:xfrm>
          <a:off x="381000" y="457200"/>
          <a:ext cx="4800600" cy="5326825"/>
        </p:xfrm>
        <a:graphic>
          <a:graphicData uri="http://schemas.openxmlformats.org/drawingml/2006/table">
            <a:tbl>
              <a:tblPr/>
              <a:tblGrid>
                <a:gridCol w="1371600"/>
                <a:gridCol w="2133600"/>
                <a:gridCol w="1295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FEMALE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Lower jaw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Massive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Less massive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Square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Pointed and rounded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Symphyseal height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Angle region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Averted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Non-averted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49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Lateral angle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Marked roughening or ridged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appearance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b’coz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of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masseter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attachment &amp; powerful closing of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jaws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More rounded attachment surface more smoother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Ramus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Broad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Less broad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1110" name="Group 406"/>
          <p:cNvGraphicFramePr>
            <a:graphicFrameLocks noGrp="1"/>
          </p:cNvGraphicFramePr>
          <p:nvPr/>
        </p:nvGraphicFramePr>
        <p:xfrm>
          <a:off x="381000" y="5791200"/>
          <a:ext cx="4800600" cy="725488"/>
        </p:xfrm>
        <a:graphic>
          <a:graphicData uri="http://schemas.openxmlformats.org/drawingml/2006/table">
            <a:tbl>
              <a:tblPr/>
              <a:tblGrid>
                <a:gridCol w="1409700"/>
                <a:gridCol w="3390900"/>
              </a:tblGrid>
              <a:tr h="7254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CONDYLAR ANGLE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Vary between male and female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83880" cy="1051560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>
                <a:solidFill>
                  <a:schemeClr val="tx2"/>
                </a:solidFill>
              </a:rPr>
              <a:t>Cheiloscopy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8806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183880" cy="39624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Wrinkles &amp; grooves on lips = “</a:t>
            </a:r>
            <a:r>
              <a:rPr lang="en-US" dirty="0" err="1" smtClean="0"/>
              <a:t>sulci</a:t>
            </a:r>
            <a:r>
              <a:rPr lang="en-US" dirty="0" smtClean="0"/>
              <a:t> </a:t>
            </a:r>
            <a:r>
              <a:rPr lang="en-US" dirty="0" err="1" smtClean="0"/>
              <a:t>labiorum</a:t>
            </a:r>
            <a:r>
              <a:rPr lang="en-US" dirty="0" smtClean="0"/>
              <a:t> </a:t>
            </a:r>
            <a:r>
              <a:rPr lang="en-US" dirty="0" err="1" smtClean="0"/>
              <a:t>rubrorum</a:t>
            </a:r>
            <a:r>
              <a:rPr lang="en-US" dirty="0" smtClean="0"/>
              <a:t>”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Imprint produced by grooves = “lip print”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Examination of lip prints = “</a:t>
            </a:r>
            <a:r>
              <a:rPr lang="en-US" dirty="0" err="1" smtClean="0"/>
              <a:t>cheiloscopy</a:t>
            </a:r>
            <a:r>
              <a:rPr lang="en-US" dirty="0" smtClean="0"/>
              <a:t>”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Lip prints are : heritable &amp; individualistic like fingerprints</a:t>
            </a:r>
            <a:endParaRPr lang="en-IN" dirty="0" smtClean="0"/>
          </a:p>
          <a:p>
            <a:pPr>
              <a:defRPr/>
            </a:pPr>
            <a:endParaRPr lang="en-IN" dirty="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183880" cy="105156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Classification 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88067" name="Text Placeholder 3"/>
          <p:cNvSpPr>
            <a:spLocks noGrp="1"/>
          </p:cNvSpPr>
          <p:nvPr>
            <p:ph type="body" idx="1"/>
          </p:nvPr>
        </p:nvSpPr>
        <p:spPr>
          <a:xfrm>
            <a:off x="836613" y="2667000"/>
            <a:ext cx="4040187" cy="6397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Simple wrinkles</a:t>
            </a:r>
            <a:endParaRPr lang="en-IN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8069" name="Text Placeholder 5"/>
          <p:cNvSpPr>
            <a:spLocks noGrp="1"/>
          </p:cNvSpPr>
          <p:nvPr>
            <p:ph type="body" sz="half" idx="3"/>
          </p:nvPr>
        </p:nvSpPr>
        <p:spPr>
          <a:xfrm>
            <a:off x="4953000" y="2667000"/>
            <a:ext cx="4041775" cy="6397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Compound wrinkles</a:t>
            </a:r>
            <a:endParaRPr lang="en-IN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9092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3200400"/>
            <a:ext cx="4040188" cy="22748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Straight line</a:t>
            </a:r>
          </a:p>
          <a:p>
            <a:pPr>
              <a:defRPr/>
            </a:pPr>
            <a:r>
              <a:rPr lang="en-US" dirty="0" smtClean="0"/>
              <a:t>Curved</a:t>
            </a:r>
          </a:p>
          <a:p>
            <a:pPr>
              <a:defRPr/>
            </a:pPr>
            <a:r>
              <a:rPr lang="en-US" dirty="0" smtClean="0"/>
              <a:t>Angled</a:t>
            </a:r>
          </a:p>
          <a:p>
            <a:pPr>
              <a:defRPr/>
            </a:pPr>
            <a:r>
              <a:rPr lang="en-US" dirty="0" smtClean="0"/>
              <a:t>Sine shaped curve</a:t>
            </a:r>
            <a:endParaRPr lang="en-IN" dirty="0" smtClean="0"/>
          </a:p>
        </p:txBody>
      </p:sp>
      <p:sp>
        <p:nvSpPr>
          <p:cNvPr id="89094" name="Content Placeholder 6"/>
          <p:cNvSpPr>
            <a:spLocks noGrp="1"/>
          </p:cNvSpPr>
          <p:nvPr>
            <p:ph sz="quarter" idx="4"/>
          </p:nvPr>
        </p:nvSpPr>
        <p:spPr>
          <a:xfrm>
            <a:off x="4572000" y="3276600"/>
            <a:ext cx="4041775" cy="18176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Bifurcated</a:t>
            </a:r>
          </a:p>
          <a:p>
            <a:pPr>
              <a:defRPr/>
            </a:pPr>
            <a:r>
              <a:rPr lang="en-US" dirty="0" smtClean="0"/>
              <a:t>Trifurcated </a:t>
            </a:r>
          </a:p>
          <a:p>
            <a:pPr>
              <a:defRPr/>
            </a:pPr>
            <a:r>
              <a:rPr lang="en-US" dirty="0" smtClean="0"/>
              <a:t>Anomalous </a:t>
            </a:r>
            <a:endParaRPr lang="en-IN" dirty="0" smtClean="0"/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2360613" y="1447800"/>
            <a:ext cx="40401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Santos Classification</a:t>
            </a:r>
            <a:endParaRPr lang="en-IN" sz="2400" b="1" kern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2133600" y="2133600"/>
            <a:ext cx="2057400" cy="685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4267200" y="2133600"/>
            <a:ext cx="1981200" cy="685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ORAL AUTOPSY</a:t>
            </a:r>
          </a:p>
          <a:p>
            <a:r>
              <a:rPr lang="en-US" dirty="0" smtClean="0"/>
              <a:t>DETERMINATION OF AGE</a:t>
            </a:r>
          </a:p>
          <a:p>
            <a:r>
              <a:rPr lang="en-US" dirty="0" smtClean="0"/>
              <a:t>GENDER/SEX DETERMINATION FROM SKULL BONES</a:t>
            </a:r>
          </a:p>
          <a:p>
            <a:r>
              <a:rPr lang="en-US" dirty="0" smtClean="0"/>
              <a:t>CHEILOSCOPY</a:t>
            </a:r>
          </a:p>
          <a:p>
            <a:r>
              <a:rPr lang="en-US" dirty="0" smtClean="0"/>
              <a:t>BITE MARK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795863-2509-495E-A4D3-2D1EB08AA3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9760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198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9507" name="Picture 3" descr="E:\Users\Dr.Shudhanshu Dixit\Desktop\srep612-g002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609600"/>
            <a:ext cx="6858000" cy="540385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IN" smtClean="0"/>
          </a:p>
        </p:txBody>
      </p:sp>
      <p:pic>
        <p:nvPicPr>
          <p:cNvPr id="64516" name="Picture 2" descr="E:\Users\Dr.Shudhanshu Dixit\Desktop\article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10800000">
            <a:off x="8305800" y="838200"/>
            <a:ext cx="609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10800000">
            <a:off x="4800600" y="2209800"/>
            <a:ext cx="609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0800000">
            <a:off x="2133600" y="2362200"/>
            <a:ext cx="609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>
            <a:off x="4267200" y="5943600"/>
            <a:ext cx="609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1295400" y="5715000"/>
            <a:ext cx="609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BITE MARK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83880" cy="4187952"/>
          </a:xfr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3800" b="1" dirty="0" smtClean="0">
                <a:solidFill>
                  <a:schemeClr val="tx1"/>
                </a:solidFill>
              </a:rPr>
              <a:t>Definition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Bite marks have been defined by MacDonald as “a mark caused by the teeth either alone or in combination with other  mouth parts”.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400" dirty="0" smtClean="0"/>
          </a:p>
          <a:p>
            <a:pPr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buFont typeface="Wingdings" pitchFamily="2" charset="2"/>
              <a:buChar char="§"/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10969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u="sng" dirty="0" smtClean="0"/>
              <a:t>MacDonald’s Classification of Bite Marks.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4648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	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This classification is based on the etiology and hence known as etiologic classification.</a:t>
            </a:r>
          </a:p>
          <a:p>
            <a:pPr>
              <a:defRPr/>
            </a:pPr>
            <a:endParaRPr lang="en-US" sz="24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1: </a:t>
            </a:r>
            <a:r>
              <a:rPr lang="en-US" sz="2400" b="1" dirty="0" smtClean="0"/>
              <a:t>Tooth pressure  marks </a:t>
            </a:r>
            <a:r>
              <a:rPr lang="en-US" sz="2400" dirty="0" smtClean="0"/>
              <a:t>- produced on tissue by direct application of pressure by teeth.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2: </a:t>
            </a:r>
            <a:r>
              <a:rPr lang="en-US" sz="2400" b="1" dirty="0" smtClean="0"/>
              <a:t>Tongue pressure marks </a:t>
            </a:r>
            <a:r>
              <a:rPr lang="en-US" sz="2400" dirty="0" smtClean="0"/>
              <a:t>-tongue presses the tissue against the lingual surfaces of the teeth and palatal </a:t>
            </a:r>
            <a:r>
              <a:rPr lang="en-US" sz="2400" dirty="0" err="1" smtClean="0"/>
              <a:t>rugae</a:t>
            </a:r>
            <a:r>
              <a:rPr lang="en-US" sz="2400" dirty="0" smtClean="0"/>
              <a:t> also known as suckling marks.</a:t>
            </a:r>
          </a:p>
          <a:p>
            <a:pPr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3: </a:t>
            </a:r>
            <a:r>
              <a:rPr lang="en-US" sz="2400" b="1" dirty="0" smtClean="0"/>
              <a:t>Tooth scrape marks </a:t>
            </a:r>
            <a:r>
              <a:rPr lang="en-US" sz="2400" dirty="0" smtClean="0"/>
              <a:t>- caused by anterior teeth and present as scratches or abrasions.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01000" cy="10515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Webster’s Classification</a:t>
            </a:r>
            <a:br>
              <a:rPr lang="en-US" dirty="0" smtClean="0"/>
            </a:br>
            <a:r>
              <a:rPr lang="en-US" dirty="0" smtClean="0"/>
              <a:t>( Bite marks on food stuff )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400"/>
            <a:ext cx="8183880" cy="4187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Type I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– food item that fractures readily with limited depth of teeth penetration. </a:t>
            </a:r>
            <a:r>
              <a:rPr lang="en-US" dirty="0" err="1" smtClean="0"/>
              <a:t>Eg</a:t>
            </a:r>
            <a:r>
              <a:rPr lang="en-US" dirty="0" smtClean="0"/>
              <a:t> – hard chocolate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Type II </a:t>
            </a:r>
            <a:r>
              <a:rPr lang="en-US" dirty="0" smtClean="0"/>
              <a:t>– Fracture with considerable penetration of teeth. </a:t>
            </a:r>
            <a:r>
              <a:rPr lang="en-US" dirty="0" err="1" smtClean="0"/>
              <a:t>Eg</a:t>
            </a:r>
            <a:r>
              <a:rPr lang="en-US" dirty="0" smtClean="0"/>
              <a:t> - apple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Type III </a:t>
            </a:r>
            <a:r>
              <a:rPr lang="en-US" dirty="0" smtClean="0"/>
              <a:t>– complete or near complete penetration with slide marks. </a:t>
            </a:r>
            <a:r>
              <a:rPr lang="en-US" dirty="0" err="1" smtClean="0"/>
              <a:t>Eg</a:t>
            </a:r>
            <a:r>
              <a:rPr lang="en-US" dirty="0" smtClean="0"/>
              <a:t>- cheese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4" descr="E:\Users\Dr.Shudhanshu Dixit\Desktop\che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6096000" y="4419600"/>
            <a:ext cx="1932887" cy="1447800"/>
          </a:xfrm>
        </p:spPr>
      </p:pic>
      <p:pic>
        <p:nvPicPr>
          <p:cNvPr id="74756" name="Picture 2" descr="E:\Users\Dr.Shudhanshu Dixit\Desktop\ch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533400"/>
            <a:ext cx="3581400" cy="176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E:\Users\Dr.Shudhanshu Dixit\Desktop\ap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438400"/>
            <a:ext cx="2673350" cy="191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905000" y="1143000"/>
            <a:ext cx="19572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/>
              <a:t>Type I </a:t>
            </a:r>
            <a:endParaRPr lang="en-IN" sz="4000" dirty="0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1905000" y="2819400"/>
            <a:ext cx="1658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/>
              <a:t>Type II </a:t>
            </a:r>
            <a:endParaRPr lang="en-IN" sz="4000" dirty="0"/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828800" y="4876800"/>
            <a:ext cx="1789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/>
              <a:t>Type III </a:t>
            </a:r>
            <a:endParaRPr lang="en-I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83880" cy="10515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DIAGNOSIS OF BITE MARKS :-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534400" cy="37338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400" dirty="0" smtClean="0"/>
              <a:t>Such lesions may be classified as follows :-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b="1" dirty="0" smtClean="0"/>
              <a:t>Bruise :- </a:t>
            </a:r>
            <a:r>
              <a:rPr lang="en-US" sz="2400" dirty="0" err="1" smtClean="0"/>
              <a:t>Subdermal</a:t>
            </a:r>
            <a:r>
              <a:rPr lang="en-US" sz="2400" dirty="0" smtClean="0"/>
              <a:t> injury with </a:t>
            </a:r>
            <a:r>
              <a:rPr lang="en-US" sz="2400" dirty="0" err="1" smtClean="0"/>
              <a:t>extravasation</a:t>
            </a:r>
            <a:r>
              <a:rPr lang="en-US" sz="2400" dirty="0" smtClean="0"/>
              <a:t> of blood.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b="1" dirty="0" smtClean="0"/>
              <a:t>Abrasion :- </a:t>
            </a:r>
            <a:r>
              <a:rPr lang="en-US" sz="2400" dirty="0" smtClean="0"/>
              <a:t> Penetration of only partial thickness of skin with or without exudates.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b="1" dirty="0" smtClean="0"/>
              <a:t>Scratch :- </a:t>
            </a:r>
            <a:r>
              <a:rPr lang="en-US" sz="2400" dirty="0" smtClean="0"/>
              <a:t> </a:t>
            </a:r>
            <a:r>
              <a:rPr lang="en-US" sz="2400" dirty="0" err="1" smtClean="0"/>
              <a:t>Localised</a:t>
            </a:r>
            <a:r>
              <a:rPr lang="en-US" sz="2400" dirty="0" smtClean="0"/>
              <a:t> linear abrasion.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b="1" dirty="0" smtClean="0"/>
              <a:t>Incised Wound :- </a:t>
            </a:r>
            <a:r>
              <a:rPr lang="en-US" sz="2400" dirty="0" smtClean="0"/>
              <a:t>Must be caused by a sharp-edged object.</a:t>
            </a:r>
          </a:p>
          <a:p>
            <a:pPr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183880" cy="480060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b="1" dirty="0" smtClean="0"/>
              <a:t>Class features </a:t>
            </a:r>
            <a:r>
              <a:rPr lang="en-US" dirty="0" smtClean="0"/>
              <a:t>–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 marks produced by different classes of teeth. </a:t>
            </a:r>
          </a:p>
          <a:p>
            <a:pPr>
              <a:defRPr/>
            </a:pPr>
            <a:r>
              <a:rPr lang="en-US" dirty="0" smtClean="0"/>
              <a:t>Differentiates between the tooth type within a bite mark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Incisors – rectangular  </a:t>
            </a:r>
          </a:p>
          <a:p>
            <a:pPr>
              <a:defRPr/>
            </a:pPr>
            <a:r>
              <a:rPr lang="en-US" dirty="0" smtClean="0"/>
              <a:t>Canines – triangular </a:t>
            </a:r>
          </a:p>
          <a:p>
            <a:pPr>
              <a:defRPr/>
            </a:pPr>
            <a:r>
              <a:rPr lang="en-US" dirty="0" smtClean="0"/>
              <a:t>molars – spherical/point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83880" cy="10515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Conclusions in bite mark analysis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183880" cy="28956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b="1" dirty="0" smtClean="0"/>
              <a:t>Definite biter </a:t>
            </a:r>
            <a:r>
              <a:rPr lang="en-US" dirty="0" smtClean="0"/>
              <a:t>– matching concordance &amp; characteristic matches between marks &amp; suspect’s teeth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Probable biter </a:t>
            </a:r>
            <a:r>
              <a:rPr lang="en-US" dirty="0" smtClean="0"/>
              <a:t>– marks show some degree of </a:t>
            </a:r>
            <a:r>
              <a:rPr lang="en-US" dirty="0" err="1" smtClean="0"/>
              <a:t>specificty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Possible biter </a:t>
            </a:r>
            <a:r>
              <a:rPr lang="en-US" dirty="0" smtClean="0"/>
              <a:t>– bite mark &amp; suspect’s dentition are consistent but there are no characteristic matches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Not the biter </a:t>
            </a:r>
            <a:r>
              <a:rPr lang="en-US" dirty="0" smtClean="0"/>
              <a:t> – bite mark &amp; suspect’s dentition are not consistent</a:t>
            </a:r>
            <a:endParaRPr lang="en-IN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FORENSIC ODONTOLOGY IS DESCRIBED AS A VALUABLE INVESTIGATIVE TOOL IN IDENTIFICATION OF BITE MARKS which often are found on victims of homicide, sexual assault, child abuse and assault </a:t>
            </a:r>
            <a:r>
              <a:rPr lang="en-US" smtClean="0"/>
              <a:t>and battery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87363"/>
            <a:ext cx="8229600" cy="8842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 smtClean="0">
                <a:solidFill>
                  <a:schemeClr val="tx2"/>
                </a:solidFill>
              </a:rPr>
              <a:t>DEFINITION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41438"/>
            <a:ext cx="8229600" cy="5287962"/>
          </a:xfrm>
        </p:spPr>
        <p:txBody>
          <a:bodyPr/>
          <a:lstStyle/>
          <a:p>
            <a:pPr>
              <a:lnSpc>
                <a:spcPct val="190000"/>
              </a:lnSpc>
              <a:defRPr/>
            </a:pPr>
            <a:r>
              <a:rPr lang="en-US" sz="2600" dirty="0" smtClean="0">
                <a:solidFill>
                  <a:schemeClr val="tx2"/>
                </a:solidFill>
              </a:rPr>
              <a:t>FDI</a:t>
            </a:r>
            <a:r>
              <a:rPr lang="en-US" sz="2600" b="1" dirty="0" smtClean="0">
                <a:solidFill>
                  <a:srgbClr val="00CC99"/>
                </a:solidFill>
              </a:rPr>
              <a:t>	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2600" b="1" dirty="0" smtClean="0">
                <a:solidFill>
                  <a:srgbClr val="00CC99"/>
                </a:solidFill>
              </a:rPr>
              <a:t>	</a:t>
            </a:r>
            <a:r>
              <a:rPr lang="en-US" sz="2600" b="1" dirty="0" smtClean="0">
                <a:solidFill>
                  <a:schemeClr val="tx2"/>
                </a:solidFill>
              </a:rPr>
              <a:t>‘As branch of dentistry which in the </a:t>
            </a:r>
            <a:r>
              <a:rPr lang="en-US" sz="2600" b="1" u="sng" dirty="0" smtClean="0">
                <a:solidFill>
                  <a:schemeClr val="tx2"/>
                </a:solidFill>
              </a:rPr>
              <a:t>interest of justice</a:t>
            </a:r>
            <a:r>
              <a:rPr lang="en-US" sz="2600" b="1" dirty="0" smtClean="0">
                <a:solidFill>
                  <a:schemeClr val="tx2"/>
                </a:solidFill>
              </a:rPr>
              <a:t> deals with the proper handling &amp; examination of dental evidence and with the proper evaluation &amp; presentation of dental findings’</a:t>
            </a:r>
          </a:p>
          <a:p>
            <a:pPr>
              <a:defRPr/>
            </a:pPr>
            <a:endParaRPr lang="en-US" b="1" dirty="0" smtClean="0">
              <a:solidFill>
                <a:srgbClr val="00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&amp; Answer Session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COMPARATIVE DENTAL IDENTIFICATION</a:t>
            </a:r>
          </a:p>
          <a:p>
            <a:r>
              <a:rPr lang="en-US" dirty="0" smtClean="0"/>
              <a:t>DETERMINATION OF AGE BY INCREMENTAL LINES OF CEMENTUM</a:t>
            </a:r>
          </a:p>
          <a:p>
            <a:r>
              <a:rPr lang="en-US" dirty="0" smtClean="0"/>
              <a:t> DIAGNOSIS OF BITE MARK</a:t>
            </a:r>
          </a:p>
          <a:p>
            <a:r>
              <a:rPr lang="en-US" dirty="0" smtClean="0"/>
              <a:t>ANALYSIS OF RUGAE PATTERN</a:t>
            </a:r>
          </a:p>
          <a:p>
            <a:r>
              <a:rPr lang="en-US" smtClean="0"/>
              <a:t>CHEILOSCOPY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795863-2509-495E-A4D3-2D1EB08AA3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7409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r>
              <a:rPr lang="en-US" dirty="0"/>
              <a:t> </a:t>
            </a:r>
            <a:br>
              <a:rPr lang="en-US" dirty="0"/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OF THE BOOK WITH EDITION AND PAGE NUMBERS 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ARTICLE ARE TO BE MENTIONED IF NEEDED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SHAFER’S 9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r>
              <a:rPr lang="en-US" dirty="0" smtClean="0"/>
              <a:t>LUCAS</a:t>
            </a:r>
          </a:p>
          <a:p>
            <a:r>
              <a:rPr lang="en-US" dirty="0" smtClean="0"/>
              <a:t>NEVILLE</a:t>
            </a:r>
          </a:p>
          <a:p>
            <a:r>
              <a:rPr lang="en-US" smtClean="0"/>
              <a:t>REGEZI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795863-2509-495E-A4D3-2D1EB08AA32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6120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2362200"/>
            <a:ext cx="6019800" cy="1524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6600" dirty="0" smtClean="0"/>
              <a:t>     </a:t>
            </a:r>
            <a:r>
              <a:rPr lang="en-US" sz="6600" b="1" dirty="0" smtClean="0">
                <a:solidFill>
                  <a:schemeClr val="accent3"/>
                </a:solidFill>
                <a:latin typeface="Algerian" pitchFamily="82" charset="0"/>
              </a:rPr>
              <a:t>THANK YOU</a:t>
            </a:r>
            <a:endParaRPr lang="en-US" sz="6600" b="1" dirty="0">
              <a:solidFill>
                <a:schemeClr val="accent3"/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80000"/>
              </a:lnSpc>
              <a:buFont typeface="Wingdings" pitchFamily="2" charset="2"/>
              <a:buNone/>
              <a:defRPr/>
            </a:pPr>
            <a:r>
              <a:rPr lang="en-US" b="1" u="sng" dirty="0" smtClean="0">
                <a:solidFill>
                  <a:schemeClr val="tx2"/>
                </a:solidFill>
              </a:rPr>
              <a:t>Involves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80000"/>
              </a:lnSpc>
              <a:defRPr/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Identification of the living / deceased </a:t>
            </a:r>
            <a:r>
              <a:rPr lang="en-US" b="1" dirty="0" smtClean="0"/>
              <a:t>via dentition</a:t>
            </a:r>
          </a:p>
          <a:p>
            <a:pPr>
              <a:lnSpc>
                <a:spcPct val="180000"/>
              </a:lnSpc>
              <a:defRPr/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Bite mark identification, </a:t>
            </a:r>
            <a:r>
              <a:rPr lang="en-US" b="1" dirty="0" smtClean="0"/>
              <a:t>analysis and comparison</a:t>
            </a:r>
          </a:p>
          <a:p>
            <a:pPr>
              <a:lnSpc>
                <a:spcPct val="180000"/>
              </a:lnSpc>
              <a:defRPr/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Lip print identification, </a:t>
            </a:r>
            <a:r>
              <a:rPr lang="en-US" b="1" dirty="0" smtClean="0"/>
              <a:t>analysis and comparison</a:t>
            </a:r>
          </a:p>
          <a:p>
            <a:pPr>
              <a:lnSpc>
                <a:spcPct val="180000"/>
              </a:lnSpc>
              <a:defRPr/>
            </a:pPr>
            <a:r>
              <a:rPr lang="en-US" b="1" dirty="0" err="1" smtClean="0">
                <a:solidFill>
                  <a:schemeClr val="tx2">
                    <a:lumMod val="90000"/>
                  </a:schemeClr>
                </a:solidFill>
              </a:rPr>
              <a:t>Rugae</a:t>
            </a: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 print identification</a:t>
            </a:r>
            <a:r>
              <a:rPr lang="en-US" b="1" dirty="0" smtClean="0"/>
              <a:t>, analysis and comparison</a:t>
            </a:r>
          </a:p>
          <a:p>
            <a:pPr>
              <a:lnSpc>
                <a:spcPct val="180000"/>
              </a:lnSpc>
              <a:defRPr/>
            </a:pPr>
            <a:r>
              <a:rPr lang="en-US" b="1" dirty="0" smtClean="0"/>
              <a:t>Identification of dental specimens at crime scene </a:t>
            </a:r>
          </a:p>
          <a:p>
            <a:pPr>
              <a:lnSpc>
                <a:spcPct val="180000"/>
              </a:lnSpc>
              <a:defRPr/>
            </a:pPr>
            <a:r>
              <a:rPr lang="en-US" b="1" dirty="0" smtClean="0"/>
              <a:t>Identification of dentition</a:t>
            </a:r>
          </a:p>
          <a:p>
            <a:pPr>
              <a:lnSpc>
                <a:spcPct val="180000"/>
              </a:lnSpc>
              <a:defRPr/>
            </a:pP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Tooth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114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b="1" dirty="0" smtClean="0"/>
              <a:t>Most durable structures of the human body 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b="1" dirty="0" smtClean="0"/>
              <a:t>Resist decay and degradation 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b="1" dirty="0" smtClean="0"/>
              <a:t>Often well preserved in various climates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b="1" dirty="0" smtClean="0"/>
              <a:t>Best resistance against postmortem alterations (humidity, high temperature, microbial activities, and mechanical forces)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b="1" dirty="0" smtClean="0"/>
              <a:t>Blood group can be determined from teeth by special tests</a:t>
            </a:r>
            <a:endParaRPr lang="en-IN" b="1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chemeClr val="tx2"/>
                </a:solidFill>
              </a:rPr>
              <a:t>IDENTIFICATION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8229600" cy="541020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b="1" dirty="0" smtClean="0"/>
              <a:t>   1</a:t>
            </a:r>
            <a:r>
              <a:rPr lang="en-US" dirty="0" smtClean="0"/>
              <a:t>. </a:t>
            </a:r>
            <a:r>
              <a:rPr lang="en-US" b="1" dirty="0" smtClean="0"/>
              <a:t>Non dental identification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endParaRPr lang="en-US" b="1" dirty="0" smtClean="0"/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b="1" dirty="0" smtClean="0"/>
              <a:t>   2. Dental identification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447800" y="1066800"/>
            <a:ext cx="8183880" cy="10515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u="sng" dirty="0" smtClean="0">
                <a:solidFill>
                  <a:schemeClr val="tx2"/>
                </a:solidFill>
              </a:rPr>
              <a:t>NON DENTAL</a:t>
            </a:r>
            <a:br>
              <a:rPr lang="en-US" u="sng" dirty="0" smtClean="0">
                <a:solidFill>
                  <a:schemeClr val="tx2"/>
                </a:solidFill>
              </a:rPr>
            </a:br>
            <a:r>
              <a:rPr lang="en-US" u="sng" dirty="0" smtClean="0">
                <a:solidFill>
                  <a:schemeClr val="tx2"/>
                </a:solidFill>
              </a:rPr>
              <a:t> IDENTIFICATION :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IN" sz="4000" dirty="0"/>
          </a:p>
        </p:txBody>
      </p:sp>
      <p:sp>
        <p:nvSpPr>
          <p:cNvPr id="1028" name="Content Placeholder 5"/>
          <p:cNvSpPr>
            <a:spLocks noGrp="1"/>
          </p:cNvSpPr>
          <p:nvPr>
            <p:ph idx="1"/>
          </p:nvPr>
        </p:nvSpPr>
        <p:spPr>
          <a:xfrm>
            <a:off x="457200" y="1676400"/>
            <a:ext cx="8183880" cy="41879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/>
              <a:t>Facial recognition by a relatives or acquaintance </a:t>
            </a:r>
          </a:p>
          <a:p>
            <a:pPr>
              <a:lnSpc>
                <a:spcPct val="120000"/>
              </a:lnSpc>
              <a:defRPr/>
            </a:pPr>
            <a:endParaRPr lang="en-US" dirty="0" smtClean="0"/>
          </a:p>
          <a:p>
            <a:pPr>
              <a:lnSpc>
                <a:spcPct val="120000"/>
              </a:lnSpc>
              <a:defRPr/>
            </a:pPr>
            <a:r>
              <a:rPr lang="en-US" dirty="0" smtClean="0"/>
              <a:t>Finger printing – (A.M. records must)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dirty="0" smtClean="0"/>
              <a:t>		- can be taken from household surroundings</a:t>
            </a:r>
          </a:p>
          <a:p>
            <a:pPr>
              <a:lnSpc>
                <a:spcPct val="120000"/>
              </a:lnSpc>
              <a:defRPr/>
            </a:pPr>
            <a:endParaRPr lang="en-US" dirty="0" smtClean="0"/>
          </a:p>
          <a:p>
            <a:pPr>
              <a:lnSpc>
                <a:spcPct val="120000"/>
              </a:lnSpc>
              <a:defRPr/>
            </a:pPr>
            <a:r>
              <a:rPr lang="en-US" dirty="0" smtClean="0"/>
              <a:t>Other bones of the body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dirty="0" smtClean="0"/>
              <a:t>		- Pelvic Bones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dirty="0" smtClean="0"/>
              <a:t>		- Hand Wrist X-ray</a:t>
            </a:r>
          </a:p>
          <a:p>
            <a:pPr>
              <a:defRPr/>
            </a:pPr>
            <a:endParaRPr lang="en-IN" dirty="0" smtClean="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6248400" y="381000"/>
          <a:ext cx="2292350" cy="1295400"/>
        </p:xfrm>
        <a:graphic>
          <a:graphicData uri="http://schemas.openxmlformats.org/presentationml/2006/ole">
            <p:oleObj spid="_x0000_s1026" r:id="rId3" imgW="1238423" imgH="857143" progId="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65</TotalTime>
  <Words>1164</Words>
  <Application>Microsoft Office PowerPoint</Application>
  <PresentationFormat>On-screen Show (4:3)</PresentationFormat>
  <Paragraphs>373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Aspect</vt:lpstr>
      <vt:lpstr>FORENSIC  ODONTOLOGY</vt:lpstr>
      <vt:lpstr>RUNGTA COLLEGE OF DENTAL SCIENCES &amp; RESEARCH  </vt:lpstr>
      <vt:lpstr>Specific learning Objectives </vt:lpstr>
      <vt:lpstr>Table of Content </vt:lpstr>
      <vt:lpstr>DEFINITION</vt:lpstr>
      <vt:lpstr>Slide 6</vt:lpstr>
      <vt:lpstr>Tooth</vt:lpstr>
      <vt:lpstr>IDENTIFICATION</vt:lpstr>
      <vt:lpstr>NON DENTAL  IDENTIFICATION :  </vt:lpstr>
      <vt:lpstr>         DENTAL IDENTIFICATION </vt:lpstr>
      <vt:lpstr>Comparative dental identification</vt:lpstr>
      <vt:lpstr>DENTAL IDENTIFICATION KIT</vt:lpstr>
      <vt:lpstr>Oral autopsy /  necropsy / postmortem  </vt:lpstr>
      <vt:lpstr>Obtaining dental records  </vt:lpstr>
      <vt:lpstr>Slide 15</vt:lpstr>
      <vt:lpstr>Slide 16</vt:lpstr>
      <vt:lpstr>TEETH</vt:lpstr>
      <vt:lpstr>Slide 18</vt:lpstr>
      <vt:lpstr>Slide 19</vt:lpstr>
      <vt:lpstr>Slide 20</vt:lpstr>
      <vt:lpstr>Slide 21</vt:lpstr>
      <vt:lpstr> UNUSUAL WEAR AND TEAR</vt:lpstr>
      <vt:lpstr>TEETH LOST BEFORE AND AFTER DEATH</vt:lpstr>
      <vt:lpstr>DETERMINATION OF AGE</vt:lpstr>
      <vt:lpstr>Age estimation from incremental lines of cementum</vt:lpstr>
      <vt:lpstr>Slide 26</vt:lpstr>
      <vt:lpstr>Slide 27</vt:lpstr>
      <vt:lpstr>Slide 28</vt:lpstr>
      <vt:lpstr>Palatal Rugae pattern</vt:lpstr>
      <vt:lpstr>Rugae  </vt:lpstr>
      <vt:lpstr>Slide 31</vt:lpstr>
      <vt:lpstr>Analysis of rugae pattern</vt:lpstr>
      <vt:lpstr>Slide 33</vt:lpstr>
      <vt:lpstr>Rugae &amp; race determination</vt:lpstr>
      <vt:lpstr>Slide 35</vt:lpstr>
      <vt:lpstr>Craniofacial morphology &amp; dimensions</vt:lpstr>
      <vt:lpstr>Slide 37</vt:lpstr>
      <vt:lpstr>Cheiloscopy </vt:lpstr>
      <vt:lpstr>Classification </vt:lpstr>
      <vt:lpstr>Slide 40</vt:lpstr>
      <vt:lpstr>Slide 41</vt:lpstr>
      <vt:lpstr>BITE MARK</vt:lpstr>
      <vt:lpstr>MacDonald’s Classification of Bite Marks.</vt:lpstr>
      <vt:lpstr>Webster’s Classification ( Bite marks on food stuff )</vt:lpstr>
      <vt:lpstr>Slide 45</vt:lpstr>
      <vt:lpstr>DIAGNOSIS OF BITE MARKS :- </vt:lpstr>
      <vt:lpstr>Slide 47</vt:lpstr>
      <vt:lpstr>Conclusions in bite mark analysis</vt:lpstr>
      <vt:lpstr>Take home message</vt:lpstr>
      <vt:lpstr>Question &amp; Answer Session</vt:lpstr>
      <vt:lpstr>REFERENCES  NAME OF THE BOOK WITH EDITION AND PAGE NUMBERS   ARTICLE ARE TO BE MENTIONED IF NEEDED</vt:lpstr>
      <vt:lpstr>Slide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FORENSIC  ODONTOLOGY</dc:title>
  <dc:creator>OP</dc:creator>
  <cp:lastModifiedBy>OP</cp:lastModifiedBy>
  <cp:revision>11</cp:revision>
  <dcterms:created xsi:type="dcterms:W3CDTF">2006-08-16T00:00:00Z</dcterms:created>
  <dcterms:modified xsi:type="dcterms:W3CDTF">2023-03-04T05:41:46Z</dcterms:modified>
</cp:coreProperties>
</file>